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60" r:id="rId3"/>
    <p:sldId id="261" r:id="rId4"/>
    <p:sldId id="263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16"/>
    <p:restoredTop sz="94585"/>
  </p:normalViewPr>
  <p:slideViewPr>
    <p:cSldViewPr snapToGrid="0" snapToObjects="1">
      <p:cViewPr varScale="1">
        <p:scale>
          <a:sx n="80" d="100"/>
          <a:sy n="80" d="100"/>
        </p:scale>
        <p:origin x="20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80397-54AD-5642-9272-436B51F38096}" type="datetimeFigureOut">
              <a:rPr lang="de-DE" smtClean="0"/>
              <a:t>12.10.22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B905B-2748-A94D-BB80-0C5EBEE27D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00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2D77DE-CA04-6F46-9F68-FD749095C7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6200" y="2568250"/>
            <a:ext cx="4927600" cy="91784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E53CC32-305D-5542-9C8F-777DC8395D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6200" y="3723138"/>
            <a:ext cx="4927600" cy="60116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Sub-titel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F584A9-AB5C-7243-8304-96AE708E3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48784" y="4947336"/>
            <a:ext cx="1005016" cy="365125"/>
          </a:xfrm>
        </p:spPr>
        <p:txBody>
          <a:bodyPr/>
          <a:lstStyle/>
          <a:p>
            <a:fld id="{4DA903D4-C6BF-E947-A55E-2132F4C09261}" type="datetime3">
              <a:rPr lang="de-DE" smtClean="0"/>
              <a:t>12/10/2022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DF3706-F60C-B448-9C50-A441FCFD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C2C3-4B25-4841-B16E-721058612F6C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Manuelle Eingabe 11">
            <a:extLst>
              <a:ext uri="{FF2B5EF4-FFF2-40B4-BE49-F238E27FC236}">
                <a16:creationId xmlns:a16="http://schemas.microsoft.com/office/drawing/2014/main" id="{A16985AB-78D0-F644-AA07-5EF83A9C0EA5}"/>
              </a:ext>
            </a:extLst>
          </p:cNvPr>
          <p:cNvSpPr/>
          <p:nvPr userDrawn="1"/>
        </p:nvSpPr>
        <p:spPr>
          <a:xfrm rot="16200000" flipV="1">
            <a:off x="-215900" y="215900"/>
            <a:ext cx="6858000" cy="6426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2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>
              <a:defRPr>
                <a:latin typeface="Myriad Pro"/>
                <a:ea typeface="Myriad Pro"/>
                <a:cs typeface="Myriad Pro"/>
                <a:sym typeface="Myriad Pro"/>
              </a:defRPr>
            </a:pPr>
            <a:endParaRPr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A7FBB07-A7FF-824D-8F74-928E503F9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12" y="3564526"/>
            <a:ext cx="5492194" cy="91839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E66CBF0-724B-094B-9741-EBD92B041B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932" y="1189444"/>
            <a:ext cx="5517157" cy="22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8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 to suc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eter-conlan-1127743-unsplash.jpg" descr="peter-conlan-1127743-unsplash.jpg">
            <a:extLst>
              <a:ext uri="{FF2B5EF4-FFF2-40B4-BE49-F238E27FC236}">
                <a16:creationId xmlns:a16="http://schemas.microsoft.com/office/drawing/2014/main" id="{E05419AC-2B3A-7A4F-A4D0-65076E20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4827980" y="-1"/>
            <a:ext cx="10345738" cy="68961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CF2C6C-EDC7-204D-8AB9-FA75D593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8120" y="6284711"/>
            <a:ext cx="2743200" cy="365125"/>
          </a:xfrm>
        </p:spPr>
        <p:txBody>
          <a:bodyPr/>
          <a:lstStyle/>
          <a:p>
            <a:fld id="{598EC2C3-4B25-4841-B16E-721058612F6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Manuelle Eingabe 5">
            <a:extLst>
              <a:ext uri="{FF2B5EF4-FFF2-40B4-BE49-F238E27FC236}">
                <a16:creationId xmlns:a16="http://schemas.microsoft.com/office/drawing/2014/main" id="{FAC4E130-14F5-5746-BBB3-EAC521FF4766}"/>
              </a:ext>
            </a:extLst>
          </p:cNvPr>
          <p:cNvSpPr/>
          <p:nvPr userDrawn="1"/>
        </p:nvSpPr>
        <p:spPr>
          <a:xfrm rot="16200000" flipV="1">
            <a:off x="1309689" y="-1271590"/>
            <a:ext cx="6858001" cy="9477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2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163958"/>
            </a:solidFill>
            <a:miter/>
          </a:ln>
        </p:spPr>
        <p:txBody>
          <a:bodyPr lIns="45719" rIns="45719" anchor="ctr"/>
          <a:lstStyle/>
          <a:p>
            <a:pPr>
              <a:defRPr>
                <a:latin typeface="Myriad Pro"/>
                <a:ea typeface="Myriad Pro"/>
                <a:cs typeface="Myriad Pro"/>
                <a:sym typeface="Myriad Pro"/>
              </a:defRPr>
            </a:pPr>
            <a:endParaRPr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0EAB1EB-8A05-6342-9CF0-973442CFA5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9809" y="5933365"/>
            <a:ext cx="2032240" cy="84597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A246E62F-A4EB-B543-8208-7A6127465A79}"/>
              </a:ext>
            </a:extLst>
          </p:cNvPr>
          <p:cNvSpPr txBox="1">
            <a:spLocks/>
          </p:cNvSpPr>
          <p:nvPr userDrawn="1"/>
        </p:nvSpPr>
        <p:spPr>
          <a:xfrm>
            <a:off x="588962" y="458972"/>
            <a:ext cx="8478036" cy="460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64052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-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ne-170272_1920.jpg" descr="plane-170272_1920.jpg">
            <a:extLst>
              <a:ext uri="{FF2B5EF4-FFF2-40B4-BE49-F238E27FC236}">
                <a16:creationId xmlns:a16="http://schemas.microsoft.com/office/drawing/2014/main" id="{896442DB-A2FD-1D41-9FDF-6314F2F730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5878512" y="0"/>
            <a:ext cx="1046638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Manuelle Eingabe 5">
            <a:extLst>
              <a:ext uri="{FF2B5EF4-FFF2-40B4-BE49-F238E27FC236}">
                <a16:creationId xmlns:a16="http://schemas.microsoft.com/office/drawing/2014/main" id="{688C8D19-79AF-1145-89A4-4A6D7A4933B2}"/>
              </a:ext>
            </a:extLst>
          </p:cNvPr>
          <p:cNvSpPr/>
          <p:nvPr userDrawn="1"/>
        </p:nvSpPr>
        <p:spPr>
          <a:xfrm rot="16200000" flipV="1">
            <a:off x="1309689" y="-1271590"/>
            <a:ext cx="6858001" cy="9477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2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163958"/>
            </a:solidFill>
            <a:miter/>
          </a:ln>
        </p:spPr>
        <p:txBody>
          <a:bodyPr lIns="45719" rIns="45719" anchor="ctr"/>
          <a:lstStyle/>
          <a:p>
            <a:pPr>
              <a:defRPr>
                <a:latin typeface="Myriad Pro"/>
                <a:ea typeface="Myriad Pro"/>
                <a:cs typeface="Myriad Pro"/>
                <a:sym typeface="Myriad Pro"/>
              </a:defRPr>
            </a:pPr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869212B-0FB4-B64B-958B-4CA966A38D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9809" y="5933365"/>
            <a:ext cx="2032240" cy="845970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AA1EEE96-8545-2340-9FF1-D5B594F01D71}"/>
              </a:ext>
            </a:extLst>
          </p:cNvPr>
          <p:cNvSpPr txBox="1">
            <a:spLocks/>
          </p:cNvSpPr>
          <p:nvPr userDrawn="1"/>
        </p:nvSpPr>
        <p:spPr>
          <a:xfrm>
            <a:off x="588962" y="458972"/>
            <a:ext cx="8478036" cy="460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93462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9077D8-2EA9-8447-9587-2CFB83C9E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379" y="6231221"/>
            <a:ext cx="543025" cy="365125"/>
          </a:xfrm>
        </p:spPr>
        <p:txBody>
          <a:bodyPr/>
          <a:lstStyle/>
          <a:p>
            <a:fld id="{598EC2C3-4B25-4841-B16E-721058612F6C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Bildschirmfoto 2020-07-17 um 14.57.20.png" descr="Bildschirmfoto 2020-07-17 um 14.57.20.png">
            <a:extLst>
              <a:ext uri="{FF2B5EF4-FFF2-40B4-BE49-F238E27FC236}">
                <a16:creationId xmlns:a16="http://schemas.microsoft.com/office/drawing/2014/main" id="{4AA92A1B-76C5-DB41-84B9-AD71D6213A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 flipH="1">
            <a:off x="1450975" y="-1569509"/>
            <a:ext cx="13349288" cy="884872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Manuelle Eingabe 5">
            <a:extLst>
              <a:ext uri="{FF2B5EF4-FFF2-40B4-BE49-F238E27FC236}">
                <a16:creationId xmlns:a16="http://schemas.microsoft.com/office/drawing/2014/main" id="{2AFD7B84-E600-C145-B28B-3EBEEAE51C52}"/>
              </a:ext>
            </a:extLst>
          </p:cNvPr>
          <p:cNvSpPr/>
          <p:nvPr userDrawn="1"/>
        </p:nvSpPr>
        <p:spPr>
          <a:xfrm rot="16200000" flipV="1">
            <a:off x="1309689" y="-1271590"/>
            <a:ext cx="6858001" cy="9477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2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163958"/>
            </a:solidFill>
            <a:miter/>
          </a:ln>
        </p:spPr>
        <p:txBody>
          <a:bodyPr lIns="45719" rIns="45719" anchor="ctr"/>
          <a:lstStyle/>
          <a:p>
            <a:pPr>
              <a:defRPr>
                <a:latin typeface="Myriad Pro"/>
                <a:ea typeface="Myriad Pro"/>
                <a:cs typeface="Myriad Pro"/>
                <a:sym typeface="Myriad Pro"/>
              </a:defRPr>
            </a:pPr>
            <a:endParaRPr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4013532-20C1-1A4F-A42D-C6F49065C8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9809" y="5933365"/>
            <a:ext cx="2032240" cy="845970"/>
          </a:xfrm>
          <a:prstGeom prst="rect">
            <a:avLst/>
          </a:prstGeom>
        </p:spPr>
      </p:pic>
      <p:sp>
        <p:nvSpPr>
          <p:cNvPr id="10" name="Titel 2">
            <a:extLst>
              <a:ext uri="{FF2B5EF4-FFF2-40B4-BE49-F238E27FC236}">
                <a16:creationId xmlns:a16="http://schemas.microsoft.com/office/drawing/2014/main" id="{2955F691-4200-0449-9157-A4861DEFEFC0}"/>
              </a:ext>
            </a:extLst>
          </p:cNvPr>
          <p:cNvSpPr txBox="1">
            <a:spLocks/>
          </p:cNvSpPr>
          <p:nvPr userDrawn="1"/>
        </p:nvSpPr>
        <p:spPr>
          <a:xfrm>
            <a:off x="588962" y="458972"/>
            <a:ext cx="8478036" cy="460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30743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d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irplane-2214497_1920.jpg" descr="airplane-2214497_1920.jpg">
            <a:extLst>
              <a:ext uri="{FF2B5EF4-FFF2-40B4-BE49-F238E27FC236}">
                <a16:creationId xmlns:a16="http://schemas.microsoft.com/office/drawing/2014/main" id="{733DA1D0-D5C6-454B-893A-29EB37F90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rcRect l="4336" r="4336"/>
          <a:stretch>
            <a:fillRect/>
          </a:stretch>
        </p:blipFill>
        <p:spPr>
          <a:xfrm>
            <a:off x="4200524" y="-60126"/>
            <a:ext cx="9605964" cy="701675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Manuelle Eingabe 5">
            <a:extLst>
              <a:ext uri="{FF2B5EF4-FFF2-40B4-BE49-F238E27FC236}">
                <a16:creationId xmlns:a16="http://schemas.microsoft.com/office/drawing/2014/main" id="{B937FF8F-508F-0343-9EFE-2C55BA021A62}"/>
              </a:ext>
            </a:extLst>
          </p:cNvPr>
          <p:cNvSpPr/>
          <p:nvPr userDrawn="1"/>
        </p:nvSpPr>
        <p:spPr>
          <a:xfrm rot="16200000" flipV="1">
            <a:off x="1309689" y="-1271590"/>
            <a:ext cx="6858001" cy="9477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2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163958"/>
            </a:solidFill>
            <a:miter/>
          </a:ln>
        </p:spPr>
        <p:txBody>
          <a:bodyPr lIns="45719" rIns="45719" anchor="ctr"/>
          <a:lstStyle/>
          <a:p>
            <a:pPr>
              <a:defRPr>
                <a:latin typeface="Myriad Pro"/>
                <a:ea typeface="Myriad Pro"/>
                <a:cs typeface="Myriad Pro"/>
                <a:sym typeface="Myriad Pro"/>
              </a:defRPr>
            </a:pPr>
            <a:endParaRPr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93C433E-4EFE-184F-848A-EEA3CF6E81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9809" y="5933365"/>
            <a:ext cx="2032240" cy="84597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C97C2675-7B35-3942-817C-C67372F93FF8}"/>
              </a:ext>
            </a:extLst>
          </p:cNvPr>
          <p:cNvSpPr txBox="1">
            <a:spLocks/>
          </p:cNvSpPr>
          <p:nvPr userDrawn="1"/>
        </p:nvSpPr>
        <p:spPr>
          <a:xfrm>
            <a:off x="588962" y="458972"/>
            <a:ext cx="8478036" cy="460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339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001.jpg" descr="image001.jpg">
            <a:extLst>
              <a:ext uri="{FF2B5EF4-FFF2-40B4-BE49-F238E27FC236}">
                <a16:creationId xmlns:a16="http://schemas.microsoft.com/office/drawing/2014/main" id="{0A5B35DE-BD91-F548-ACB0-19E120EA88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5970329" y="0"/>
            <a:ext cx="10287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Manuelle Eingabe 5">
            <a:extLst>
              <a:ext uri="{FF2B5EF4-FFF2-40B4-BE49-F238E27FC236}">
                <a16:creationId xmlns:a16="http://schemas.microsoft.com/office/drawing/2014/main" id="{AFC1778C-3028-3E41-9A6B-2EB9C90692CA}"/>
              </a:ext>
            </a:extLst>
          </p:cNvPr>
          <p:cNvSpPr/>
          <p:nvPr userDrawn="1"/>
        </p:nvSpPr>
        <p:spPr>
          <a:xfrm rot="16200000" flipV="1">
            <a:off x="1309689" y="-1271590"/>
            <a:ext cx="6858001" cy="9477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2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163958"/>
            </a:solidFill>
            <a:miter/>
          </a:ln>
        </p:spPr>
        <p:txBody>
          <a:bodyPr lIns="45719" rIns="45719" anchor="ctr"/>
          <a:lstStyle/>
          <a:p>
            <a:pPr>
              <a:defRPr>
                <a:latin typeface="Myriad Pro"/>
                <a:ea typeface="Myriad Pro"/>
                <a:cs typeface="Myriad Pro"/>
                <a:sym typeface="Myriad Pro"/>
              </a:defRPr>
            </a:pPr>
            <a:endParaRPr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23C0339-F7A0-6A48-88F3-AF0DC72D3B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9809" y="5933365"/>
            <a:ext cx="2032240" cy="845970"/>
          </a:xfrm>
          <a:prstGeom prst="rect">
            <a:avLst/>
          </a:prstGeom>
        </p:spPr>
      </p:pic>
      <p:sp>
        <p:nvSpPr>
          <p:cNvPr id="13" name="Titel 2">
            <a:extLst>
              <a:ext uri="{FF2B5EF4-FFF2-40B4-BE49-F238E27FC236}">
                <a16:creationId xmlns:a16="http://schemas.microsoft.com/office/drawing/2014/main" id="{93B2FC0B-D4CC-CE4E-B850-90AD43125370}"/>
              </a:ext>
            </a:extLst>
          </p:cNvPr>
          <p:cNvSpPr txBox="1">
            <a:spLocks/>
          </p:cNvSpPr>
          <p:nvPr userDrawn="1"/>
        </p:nvSpPr>
        <p:spPr>
          <a:xfrm>
            <a:off x="588962" y="458972"/>
            <a:ext cx="8478036" cy="460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822461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t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A picture containing outdoor, grass, building, sitting&#10;&#10;Description automatically generated">
            <a:extLst>
              <a:ext uri="{FF2B5EF4-FFF2-40B4-BE49-F238E27FC236}">
                <a16:creationId xmlns:a16="http://schemas.microsoft.com/office/drawing/2014/main" id="{7F12676A-5BCA-3D46-A5CF-364AC9FF7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5"/>
          <a:stretch/>
        </p:blipFill>
        <p:spPr>
          <a:xfrm>
            <a:off x="4964582" y="0"/>
            <a:ext cx="7239073" cy="6858000"/>
          </a:xfrm>
          <a:prstGeom prst="rect">
            <a:avLst/>
          </a:prstGeom>
        </p:spPr>
      </p:pic>
      <p:sp>
        <p:nvSpPr>
          <p:cNvPr id="7" name="Manuelle Eingabe 5">
            <a:extLst>
              <a:ext uri="{FF2B5EF4-FFF2-40B4-BE49-F238E27FC236}">
                <a16:creationId xmlns:a16="http://schemas.microsoft.com/office/drawing/2014/main" id="{963A8BA0-47D7-C741-868F-885D0CB46906}"/>
              </a:ext>
            </a:extLst>
          </p:cNvPr>
          <p:cNvSpPr/>
          <p:nvPr userDrawn="1"/>
        </p:nvSpPr>
        <p:spPr>
          <a:xfrm rot="16200000" flipV="1">
            <a:off x="1309689" y="-1271590"/>
            <a:ext cx="6858001" cy="9477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2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432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163958"/>
            </a:solidFill>
            <a:miter/>
          </a:ln>
        </p:spPr>
        <p:txBody>
          <a:bodyPr lIns="45719" rIns="45719" anchor="ctr"/>
          <a:lstStyle/>
          <a:p>
            <a:pPr>
              <a:defRPr>
                <a:latin typeface="Myriad Pro"/>
                <a:ea typeface="Myriad Pro"/>
                <a:cs typeface="Myriad Pro"/>
                <a:sym typeface="Myriad Pro"/>
              </a:defRPr>
            </a:pPr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25A96F3-7A68-CE47-8458-8C92D655DA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9809" y="5933365"/>
            <a:ext cx="2032240" cy="845970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6259A198-A8B3-AC4E-894F-F51B2DFF726E}"/>
              </a:ext>
            </a:extLst>
          </p:cNvPr>
          <p:cNvSpPr txBox="1">
            <a:spLocks/>
          </p:cNvSpPr>
          <p:nvPr userDrawn="1"/>
        </p:nvSpPr>
        <p:spPr>
          <a:xfrm>
            <a:off x="588962" y="458972"/>
            <a:ext cx="8478036" cy="460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660154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65B352-A3B4-5545-A49E-74E3BE0E4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886771-04F2-B84D-8133-5A80755AD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3B2B9E-8A06-3E4D-BD7F-4269F04144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5646A-F746-D545-BE46-0292F0D717D7}" type="datetime3">
              <a:rPr lang="de-DE" smtClean="0"/>
              <a:t>12/10/2022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1FDE60-CF98-2246-8B5D-8009B9794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E2FAF1-8EE9-A94A-9999-8FE763EC4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C2C3-4B25-4841-B16E-721058612F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15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FDC96B-387B-2443-963B-210B15BE1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6200" y="2169665"/>
            <a:ext cx="4927600" cy="917847"/>
          </a:xfrm>
        </p:spPr>
        <p:txBody>
          <a:bodyPr>
            <a:normAutofit fontScale="90000"/>
          </a:bodyPr>
          <a:lstStyle/>
          <a:p>
            <a:r>
              <a:rPr lang="de-DE" dirty="0"/>
              <a:t>Air </a:t>
            </a:r>
            <a:r>
              <a:rPr lang="de-DE" dirty="0" err="1"/>
              <a:t>Freight</a:t>
            </a:r>
            <a:r>
              <a:rPr lang="de-DE" dirty="0"/>
              <a:t> Conference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EB6AAAF-F6A5-F241-88C3-0097D6FBF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6200" y="3651429"/>
            <a:ext cx="4927600" cy="601167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Kan de Nederlandse luchtvracht industrie nog wel concurreren?</a:t>
            </a:r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5514F872-C1B6-7D4D-AD39-8E576FE4496D}"/>
              </a:ext>
            </a:extLst>
          </p:cNvPr>
          <p:cNvSpPr txBox="1"/>
          <p:nvPr/>
        </p:nvSpPr>
        <p:spPr>
          <a:xfrm>
            <a:off x="3473780" y="6018847"/>
            <a:ext cx="5254371" cy="39624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 sz="2000">
                <a:solidFill>
                  <a:srgbClr val="DDDDDD"/>
                </a:solidFill>
                <a:latin typeface="Myriad Pro Light"/>
                <a:ea typeface="Myriad Pro Light"/>
                <a:cs typeface="Myriad Pro Light"/>
                <a:sym typeface="Myriad Pro Light"/>
              </a:defRPr>
            </a:lvl1pPr>
          </a:lstStyle>
          <a:p>
            <a:r>
              <a:rPr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CARGO &amp; AVIATION CONSULTANTS</a:t>
            </a:r>
          </a:p>
        </p:txBody>
      </p:sp>
    </p:spTree>
    <p:extLst>
      <p:ext uri="{BB962C8B-B14F-4D97-AF65-F5344CB8AC3E}">
        <p14:creationId xmlns:p14="http://schemas.microsoft.com/office/powerpoint/2010/main" val="2460191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AD25A0C-6745-F542-8752-968057C2D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8" y="979469"/>
            <a:ext cx="7500906" cy="3879779"/>
          </a:xfrm>
          <a:prstGeom prst="rect">
            <a:avLst/>
          </a:prstGeom>
        </p:spPr>
      </p:pic>
      <p:sp useBgFill="1">
        <p:nvSpPr>
          <p:cNvPr id="5" name="Textfeld 4">
            <a:extLst>
              <a:ext uri="{FF2B5EF4-FFF2-40B4-BE49-F238E27FC236}">
                <a16:creationId xmlns:a16="http://schemas.microsoft.com/office/drawing/2014/main" id="{0D75304F-CEF9-714E-9569-DD0A33DF3E14}"/>
              </a:ext>
            </a:extLst>
          </p:cNvPr>
          <p:cNvSpPr txBox="1"/>
          <p:nvPr/>
        </p:nvSpPr>
        <p:spPr>
          <a:xfrm>
            <a:off x="562708" y="457199"/>
            <a:ext cx="6829305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nl-NL" sz="2000" b="1" dirty="0"/>
              <a:t>RELATIEVE MARKTPOSITIE LUCHTVRACHT OMSLAG</a:t>
            </a:r>
          </a:p>
        </p:txBody>
      </p:sp>
      <p:sp useBgFill="1">
        <p:nvSpPr>
          <p:cNvPr id="6" name="Textfeld 5">
            <a:extLst>
              <a:ext uri="{FF2B5EF4-FFF2-40B4-BE49-F238E27FC236}">
                <a16:creationId xmlns:a16="http://schemas.microsoft.com/office/drawing/2014/main" id="{CE442D3E-E7A4-7348-99F9-C4E3E9797006}"/>
              </a:ext>
            </a:extLst>
          </p:cNvPr>
          <p:cNvSpPr txBox="1"/>
          <p:nvPr/>
        </p:nvSpPr>
        <p:spPr>
          <a:xfrm>
            <a:off x="562708" y="4981407"/>
            <a:ext cx="7045569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FRA en AMS verliezen beide relatief marktaandeel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AMS geeft haar no.2 marktpositie in Centraal Europa 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AMS profiteert niet in gelijke mate aan de cargo boost in 2021</a:t>
            </a:r>
          </a:p>
        </p:txBody>
      </p:sp>
    </p:spTree>
    <p:extLst>
      <p:ext uri="{BB962C8B-B14F-4D97-AF65-F5344CB8AC3E}">
        <p14:creationId xmlns:p14="http://schemas.microsoft.com/office/powerpoint/2010/main" val="408055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Textfeld 3">
            <a:extLst>
              <a:ext uri="{FF2B5EF4-FFF2-40B4-BE49-F238E27FC236}">
                <a16:creationId xmlns:a16="http://schemas.microsoft.com/office/drawing/2014/main" id="{313E7BD2-EC03-1E43-8C63-08101202FC66}"/>
              </a:ext>
            </a:extLst>
          </p:cNvPr>
          <p:cNvSpPr txBox="1"/>
          <p:nvPr/>
        </p:nvSpPr>
        <p:spPr>
          <a:xfrm>
            <a:off x="562708" y="457199"/>
            <a:ext cx="2241319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nl-NL" sz="2000" b="1" dirty="0"/>
              <a:t>MARKT TRENDS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A8E69F4-2C14-8243-85BD-CF035AA94ABB}"/>
              </a:ext>
            </a:extLst>
          </p:cNvPr>
          <p:cNvSpPr txBox="1"/>
          <p:nvPr/>
        </p:nvSpPr>
        <p:spPr>
          <a:xfrm>
            <a:off x="562708" y="1406769"/>
            <a:ext cx="667362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VERCHUIVING IN DE “KLASSIEKE” LUCHTVRACHTKETEN</a:t>
            </a:r>
          </a:p>
          <a:p>
            <a:pPr marL="342900" indent="-342900">
              <a:buFont typeface="+mj-lt"/>
              <a:buAutoNum type="arabicPeriod"/>
            </a:pPr>
            <a:r>
              <a:rPr lang="nl-NL" b="1" dirty="0"/>
              <a:t>Logistieke integratie</a:t>
            </a:r>
          </a:p>
          <a:p>
            <a:pPr marL="342900" indent="-342900">
              <a:buFont typeface="+mj-lt"/>
              <a:buAutoNum type="arabicPeriod"/>
            </a:pPr>
            <a:r>
              <a:rPr lang="nl-NL" b="1" dirty="0"/>
              <a:t>Geografische verschuiving in de ketensturing</a:t>
            </a:r>
          </a:p>
          <a:p>
            <a:endParaRPr lang="nl-NL" b="1" dirty="0"/>
          </a:p>
          <a:p>
            <a:r>
              <a:rPr lang="nl-NL" b="1" dirty="0"/>
              <a:t>ONTWIKKELING VAN DE EXPRESS KETEN</a:t>
            </a:r>
          </a:p>
          <a:p>
            <a:pPr marL="342900" indent="-342900">
              <a:buFont typeface="+mj-lt"/>
              <a:buAutoNum type="arabicPeriod"/>
            </a:pPr>
            <a:r>
              <a:rPr lang="nl-NL" b="1" dirty="0"/>
              <a:t>Progressieve groei</a:t>
            </a:r>
          </a:p>
          <a:p>
            <a:pPr marL="342900" indent="-342900">
              <a:buFont typeface="+mj-lt"/>
              <a:buAutoNum type="arabicPeriod"/>
            </a:pPr>
            <a:r>
              <a:rPr lang="nl-NL" b="1" dirty="0"/>
              <a:t>“Nieuwe” spelers</a:t>
            </a:r>
          </a:p>
          <a:p>
            <a:endParaRPr lang="nl-NL" b="1" dirty="0"/>
          </a:p>
          <a:p>
            <a:r>
              <a:rPr lang="nl-NL" b="1" dirty="0"/>
              <a:t>(DRUK OP) DIGITALISERING EN AUTOMATISERING</a:t>
            </a:r>
          </a:p>
          <a:p>
            <a:pPr marL="342900" indent="-342900">
              <a:buFont typeface="+mj-lt"/>
              <a:buAutoNum type="arabicPeriod"/>
            </a:pPr>
            <a:r>
              <a:rPr lang="nl-NL" b="1" dirty="0"/>
              <a:t>Cloud-</a:t>
            </a:r>
            <a:r>
              <a:rPr lang="nl-NL" b="1" dirty="0" err="1"/>
              <a:t>based</a:t>
            </a:r>
            <a:r>
              <a:rPr lang="nl-NL" b="1" dirty="0"/>
              <a:t> data exchange</a:t>
            </a:r>
          </a:p>
          <a:p>
            <a:pPr marL="342900" indent="-342900">
              <a:buFont typeface="+mj-lt"/>
              <a:buAutoNum type="arabicPeriod"/>
            </a:pPr>
            <a:r>
              <a:rPr lang="nl-NL" b="1" dirty="0"/>
              <a:t>Blockchain i.p.v. Overheidscontrole</a:t>
            </a:r>
          </a:p>
          <a:p>
            <a:pPr marL="342900" indent="-342900">
              <a:buFont typeface="+mj-lt"/>
              <a:buAutoNum type="arabicPeriod"/>
            </a:pPr>
            <a:r>
              <a:rPr lang="nl-NL" b="1" dirty="0"/>
              <a:t>Proces optimalisatie en </a:t>
            </a:r>
            <a:r>
              <a:rPr lang="nl-NL" b="1" dirty="0" err="1"/>
              <a:t>Workforce</a:t>
            </a:r>
            <a:r>
              <a:rPr lang="nl-NL" b="1" dirty="0"/>
              <a:t> optimalisatie</a:t>
            </a:r>
          </a:p>
          <a:p>
            <a:endParaRPr lang="nl-NL" b="1" dirty="0"/>
          </a:p>
          <a:p>
            <a:r>
              <a:rPr lang="nl-NL" b="1" dirty="0"/>
              <a:t>TERUGDRINGEN KLIMATOLOGISCHE FOOTPRINT</a:t>
            </a:r>
          </a:p>
          <a:p>
            <a:endParaRPr lang="nl-NL" b="1" dirty="0"/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12295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extfeld 1">
            <a:extLst>
              <a:ext uri="{FF2B5EF4-FFF2-40B4-BE49-F238E27FC236}">
                <a16:creationId xmlns:a16="http://schemas.microsoft.com/office/drawing/2014/main" id="{AA5CC262-14F4-C840-B9F6-78E09D3214BC}"/>
              </a:ext>
            </a:extLst>
          </p:cNvPr>
          <p:cNvSpPr txBox="1"/>
          <p:nvPr/>
        </p:nvSpPr>
        <p:spPr>
          <a:xfrm>
            <a:off x="562708" y="457199"/>
            <a:ext cx="496822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nl-NL" sz="2000" b="1" dirty="0"/>
              <a:t>VISIE SCHIPHOL (en de BV  Nederland)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05AB5BD-8552-5747-9763-402A88E229B1}"/>
              </a:ext>
            </a:extLst>
          </p:cNvPr>
          <p:cNvGrpSpPr/>
          <p:nvPr/>
        </p:nvGrpSpPr>
        <p:grpSpPr>
          <a:xfrm>
            <a:off x="914400" y="1214437"/>
            <a:ext cx="6768098" cy="4767262"/>
            <a:chOff x="114300" y="1085850"/>
            <a:chExt cx="6768098" cy="4767262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FC53572-FB6E-A64A-A919-64608C939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3187" y="1085850"/>
              <a:ext cx="4767262" cy="4767262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BC2DF9E-7B05-E144-8D5E-639B43AFDCC7}"/>
                </a:ext>
              </a:extLst>
            </p:cNvPr>
            <p:cNvSpPr txBox="1"/>
            <p:nvPr/>
          </p:nvSpPr>
          <p:spPr>
            <a:xfrm>
              <a:off x="4490397" y="1170086"/>
              <a:ext cx="23920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LEIDERSCHAP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A1ECF4E-E8B0-4147-99B3-1B854CA63EBB}"/>
                </a:ext>
              </a:extLst>
            </p:cNvPr>
            <p:cNvSpPr txBox="1"/>
            <p:nvPr/>
          </p:nvSpPr>
          <p:spPr>
            <a:xfrm>
              <a:off x="114300" y="5299114"/>
              <a:ext cx="20826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DISRUPTION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0E0ECD8-06AA-7840-8393-9EE170A7A851}"/>
                </a:ext>
              </a:extLst>
            </p:cNvPr>
            <p:cNvSpPr txBox="1"/>
            <p:nvPr/>
          </p:nvSpPr>
          <p:spPr>
            <a:xfrm>
              <a:off x="4490397" y="5299114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2400" b="1">
                  <a:solidFill>
                    <a:srgbClr val="0070C0"/>
                  </a:solidFill>
                </a:defRPr>
              </a:lvl1pPr>
            </a:lstStyle>
            <a:p>
              <a:r>
                <a:rPr lang="en-US" dirty="0"/>
                <a:t>PRIORITEITEN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56032B0-0C2C-C747-82D1-B186CF189089}"/>
                </a:ext>
              </a:extLst>
            </p:cNvPr>
            <p:cNvSpPr txBox="1"/>
            <p:nvPr/>
          </p:nvSpPr>
          <p:spPr>
            <a:xfrm>
              <a:off x="154073" y="1170086"/>
              <a:ext cx="12971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SAMEN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3809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Macintosh PowerPoint</Application>
  <PresentationFormat>Breitbild</PresentationFormat>
  <Paragraphs>29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9" baseType="lpstr">
      <vt:lpstr>Arial</vt:lpstr>
      <vt:lpstr>Calibri</vt:lpstr>
      <vt:lpstr>Myriad Pro</vt:lpstr>
      <vt:lpstr>Myriad Pro Light</vt:lpstr>
      <vt:lpstr>Office</vt:lpstr>
      <vt:lpstr>Air Freight Conference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franz.vanhessen@energy-in-process.com</dc:creator>
  <cp:lastModifiedBy>Franz Heuckeroth van Hessen</cp:lastModifiedBy>
  <cp:revision>22</cp:revision>
  <dcterms:created xsi:type="dcterms:W3CDTF">2020-12-10T10:12:03Z</dcterms:created>
  <dcterms:modified xsi:type="dcterms:W3CDTF">2022-10-12T12:13:05Z</dcterms:modified>
</cp:coreProperties>
</file>