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96" r:id="rId6"/>
    <p:sldMasterId id="2147483719" r:id="rId7"/>
  </p:sldMasterIdLst>
  <p:notesMasterIdLst>
    <p:notesMasterId r:id="rId12"/>
  </p:notesMasterIdLst>
  <p:sldIdLst>
    <p:sldId id="464" r:id="rId8"/>
    <p:sldId id="462" r:id="rId9"/>
    <p:sldId id="463" r:id="rId10"/>
    <p:sldId id="458" r:id="rId11"/>
  </p:sldIdLst>
  <p:sldSz cx="9144000" cy="5143500" type="screen16x9"/>
  <p:notesSz cx="6858000" cy="9144000"/>
  <p:custDataLst>
    <p:tags r:id="rId13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4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723" userDrawn="1">
          <p15:clr>
            <a:srgbClr val="A4A3A4"/>
          </p15:clr>
        </p15:guide>
        <p15:guide id="4" orient="horz" pos="2949" userDrawn="1">
          <p15:clr>
            <a:srgbClr val="A4A3A4"/>
          </p15:clr>
        </p15:guide>
        <p15:guide id="5" orient="horz" pos="238" userDrawn="1">
          <p15:clr>
            <a:srgbClr val="A4A3A4"/>
          </p15:clr>
        </p15:guide>
        <p15:guide id="6" pos="2832" userDrawn="1">
          <p15:clr>
            <a:srgbClr val="A4A3A4"/>
          </p15:clr>
        </p15:guide>
        <p15:guide id="7" pos="2933" userDrawn="1">
          <p15:clr>
            <a:srgbClr val="A4A3A4"/>
          </p15:clr>
        </p15:guide>
        <p15:guide id="8" pos="2018" userDrawn="1">
          <p15:clr>
            <a:srgbClr val="A4A3A4"/>
          </p15:clr>
        </p15:guide>
        <p15:guide id="9" pos="1917" userDrawn="1">
          <p15:clr>
            <a:srgbClr val="A4A3A4"/>
          </p15:clr>
        </p15:guide>
        <p15:guide id="10" pos="3737" userDrawn="1">
          <p15:clr>
            <a:srgbClr val="A4A3A4"/>
          </p15:clr>
        </p15:guide>
        <p15:guide id="11" pos="384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2E796B-F78A-5893-B7EE-ACDE270F524F}" name="Pieter van Ouwerkerk (DHL NL)" initials="PN" userId="S::pieter.vanouwerkerk@dhl.com::c726f640-3540-4cd6-8154-08ed5815e88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ke Schmidt" initials="MS" lastIdx="3" clrIdx="0">
    <p:extLst>
      <p:ext uri="{19B8F6BF-5375-455C-9EA6-DF929625EA0E}">
        <p15:presenceInfo xmlns:p15="http://schemas.microsoft.com/office/powerpoint/2012/main" userId="S::maike.schmidt@strategy-compass.com::b4eb969c-01b2-4915-aef7-794a5e1eccdc" providerId="AD"/>
      </p:ext>
    </p:extLst>
  </p:cmAuthor>
  <p:cmAuthor id="3" name="Ronald VOLKERT (DHL NL)" initials="RV(N" lastIdx="7" clrIdx="1">
    <p:extLst>
      <p:ext uri="{19B8F6BF-5375-455C-9EA6-DF929625EA0E}">
        <p15:presenceInfo xmlns:p15="http://schemas.microsoft.com/office/powerpoint/2012/main" userId="S-1-5-21-2763872571-2999947588-3099097816-195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4E"/>
    <a:srgbClr val="FFD85B"/>
    <a:srgbClr val="800000"/>
    <a:srgbClr val="7030A0"/>
    <a:srgbClr val="FF9900"/>
    <a:srgbClr val="1A9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9810C2D-2C2F-4581-8AFF-CD78C2D722A2}">
  <a:tblStyle styleId="{09810C2D-2C2F-4581-8AFF-CD78C2D722A2}" styleName="DHL Table No BG">
    <a:tblBg>
      <a:fill>
        <a:noFill/>
      </a:fill>
    </a:tblBg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4"/>
              </a:solidFill>
            </a:ln>
          </a:top>
          <a:bottom>
            <a:ln w="28575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/>
          </a:solidFill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/>
      <a:tcStyle>
        <a:tcBdr/>
      </a:tcStyle>
    </a:lastCol>
    <a:firstCol>
      <a:tcStyle>
        <a:tcBdr/>
        <a:fill>
          <a:noFill/>
        </a:fill>
      </a:tcStyle>
    </a:firstCol>
    <a:lastRow>
      <a:tcStyle>
        <a:tcBdr/>
        <a:fill>
          <a:noFill/>
        </a:fill>
      </a:tcStyle>
    </a:lastRow>
    <a:firstRow>
      <a:tcTxStyle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6C8A55F-5544-428C-9B86-97CFDF07063B}" styleName="DHL Table White BG">
    <a:tblBg>
      <a:fill>
        <a:noFill/>
      </a:fill>
    </a:tblBg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8575" cmpd="sng">
              <a:solidFill>
                <a:schemeClr val="accent4"/>
              </a:solidFill>
            </a:ln>
          </a:top>
          <a:bottom>
            <a:ln w="28575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bg1">
              <a:tint val="100000"/>
            </a:schemeClr>
          </a:solidFill>
        </a:fill>
      </a:tcStyle>
    </a:band1H>
    <a:band2H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2H>
    <a:band1V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1V>
    <a:band2V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band2V>
    <a:lastCol>
      <a:tcTxStyle/>
      <a:tcStyle>
        <a:tcBdr/>
      </a:tcStyle>
    </a:lastCol>
    <a:firstCol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firstCol>
    <a:lastRow>
      <a:tcStyle>
        <a:tcBdr/>
        <a:fill>
          <a:solidFill>
            <a:schemeClr val="bg1">
              <a:lumMod val="20000"/>
              <a:lumOff val="80000"/>
            </a:schemeClr>
          </a:solidFill>
        </a:fill>
      </a:tcStyle>
    </a:lastRow>
    <a:firstRow>
      <a:tcTxStyle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solidFill>
            <a:schemeClr val="bg1">
              <a:lumMod val="20000"/>
              <a:lumOff val="8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44" y="120"/>
      </p:cViewPr>
      <p:guideLst>
        <p:guide pos="204"/>
        <p:guide pos="5556"/>
        <p:guide orient="horz" pos="723"/>
        <p:guide orient="horz" pos="2949"/>
        <p:guide orient="horz" pos="238"/>
        <p:guide pos="2832"/>
        <p:guide pos="2933"/>
        <p:guide pos="2018"/>
        <p:guide pos="1917"/>
        <p:guide pos="3737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5CAE4-CBB0-454E-B6B8-0B6620C2B409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53AD6-CEF2-4FD5-AABC-FCC5FC528AD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21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53AD6-CEF2-4FD5-AABC-FCC5FC528AD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74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ONE OR TWO LINES,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0"/>
            <a:r>
              <a:rPr lang="en-US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49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35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5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9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0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4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87043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631133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12010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63867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90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“This space is reserved for quotes.</a:t>
            </a:r>
            <a:br>
              <a:rPr lang="en-US"/>
            </a:br>
            <a:r>
              <a:rPr lang="en-US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105933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0" cap="all" baseline="0" noProof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8103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ONE OR TWO LINES,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0"/>
            <a:r>
              <a:rPr lang="en-US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3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53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4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57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1000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89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with Gradient,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</a:t>
            </a:r>
            <a:br>
              <a:rPr lang="en-US"/>
            </a:br>
            <a:r>
              <a:rPr lang="en-US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6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83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 sz="1200"/>
              <a:t>Bullet number, Delivery, 12 </a:t>
            </a:r>
            <a:r>
              <a:rPr lang="en-US" sz="1200" err="1"/>
              <a:t>pt</a:t>
            </a:r>
            <a:r>
              <a:rPr lang="en-US" sz="120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617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49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872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19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85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796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072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980913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919749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2031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54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522421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“This space is reserved for quotes.</a:t>
            </a:r>
            <a:br>
              <a:rPr lang="en-US"/>
            </a:br>
            <a:r>
              <a:rPr lang="en-US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3239433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612CC85-00F3-4C81-A87B-AB04F346E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612CC85-00F3-4C81-A87B-AB04F346E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F01E0-0FF8-47A3-810D-BE873B60E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lum/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85"/>
          <a:stretch/>
        </p:blipFill>
        <p:spPr bwMode="gray">
          <a:xfrm>
            <a:off x="-584200" y="-495300"/>
            <a:ext cx="3000476" cy="618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0" cap="all" baseline="0" noProof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45101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ONE OR TWO LINES,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343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162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21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62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1000" b="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 dirty="0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SAMPLE TITLE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Name of the event or project or presenter</a:t>
            </a:r>
            <a:br>
              <a:rPr lang="en-US" dirty="0"/>
            </a:br>
            <a:r>
              <a:rPr lang="en-US" dirty="0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DHL Business Unit – Claim, Delivery (bold),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27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with Gradient, Delivery CONDENSED BLACK,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08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Optional subline in one OR TWO </a:t>
            </a:r>
            <a:r>
              <a:rPr lang="en-US" dirty="0" err="1"/>
              <a:t>lineS</a:t>
            </a:r>
            <a:r>
              <a:rPr lang="en-US" dirty="0"/>
              <a:t>, </a:t>
            </a:r>
          </a:p>
          <a:p>
            <a:r>
              <a:rPr lang="en-US" dirty="0"/>
              <a:t>Delivery CONDENSED LIGHT,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6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1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1000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75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 dirty="0"/>
              <a:t>Sample section, Delivery Bold, </a:t>
            </a:r>
            <a:br>
              <a:rPr lang="en-US" dirty="0"/>
            </a:br>
            <a:r>
              <a:rPr lang="en-US" dirty="0"/>
              <a:t>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Sample text, Delivery, 12 </a:t>
            </a:r>
            <a:r>
              <a:rPr lang="en-US" dirty="0" err="1"/>
              <a:t>pt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489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  <a:r>
              <a:rPr lang="en-US" sz="12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0337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88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49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5390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697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585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988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endParaRPr lang="en-US" dirty="0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 dirty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6507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014403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367856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with Gradient,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6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  <a:endParaRPr lang="en-US" dirty="0"/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dirty="0"/>
              <a:t>Paragraph Headline, Delivery Bold, 12 </a:t>
            </a:r>
            <a:r>
              <a:rPr lang="en-US" dirty="0" err="1"/>
              <a:t>pt</a:t>
            </a:r>
            <a:endParaRPr lang="en-US" dirty="0"/>
          </a:p>
          <a:p>
            <a:pPr lvl="6"/>
            <a:r>
              <a:rPr lang="en-US" dirty="0"/>
              <a:t>Bullet number, Delivery, 12 </a:t>
            </a:r>
            <a:r>
              <a:rPr lang="en-US" dirty="0" err="1"/>
              <a:t>pt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753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 dirty="0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86620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“This space is reserved for quotes.</a:t>
            </a:r>
            <a:br>
              <a:rPr lang="en-US" dirty="0"/>
            </a:br>
            <a:r>
              <a:rPr lang="en-US" dirty="0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743774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0" cap="all" baseline="0" noProof="0" dirty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48576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88" b="1" i="0">
                <a:solidFill>
                  <a:srgbClr val="D30511"/>
                </a:solidFill>
                <a:latin typeface="Delivery Cd Black"/>
                <a:cs typeface="Delivery Cd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DHL Express The Netherlands | Overview 2022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Delivery"/>
                <a:cs typeface="Delivery"/>
              </a:defRPr>
            </a:lvl1pPr>
          </a:lstStyle>
          <a:p>
            <a:pPr marL="28575">
              <a:spcBef>
                <a:spcPts val="11"/>
              </a:spcBef>
            </a:pPr>
            <a:fld id="{81D60167-4931-47E6-BA6A-407CBD079E47}" type="slidenum">
              <a:rPr lang="nl-NL" smtClean="0"/>
              <a:pPr marL="28575">
                <a:spcBef>
                  <a:spcPts val="11"/>
                </a:spcBef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2859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ONE OR TWO LINES,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077289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meta-project">
            <a:extLst>
              <a:ext uri="{FF2B5EF4-FFF2-40B4-BE49-F238E27FC236}">
                <a16:creationId xmlns:a16="http://schemas.microsoft.com/office/drawing/2014/main" id="{8F28B7B0-34F9-4874-994D-5A49D798B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999" y="2614115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0"/>
            <a:r>
              <a:rPr lang="en-US"/>
              <a:t>Location, ## Month ####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00A256-AF89-4D8F-86B6-F3DC3A23E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6577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4" y="0"/>
            <a:ext cx="3851274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D7980B-2166-486B-BE62-14DA39048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61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half page gradient, full page picture">
    <p:bg>
      <p:bgPr>
        <a:gradFill flip="none" rotWithShape="1">
          <a:gsLst>
            <a:gs pos="40000">
              <a:schemeClr val="accent3"/>
            </a:gs>
            <a:gs pos="80000">
              <a:srgbClr val="FFEFB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9B50F6-B70A-4FAE-B403-A7AA47855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19" y="519114"/>
            <a:ext cx="4802400" cy="4467600"/>
          </a:xfrm>
          <a:gradFill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58969"/>
            <a:ext cx="4657246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144018"/>
            <a:ext cx="4657245" cy="1614951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39331"/>
            <a:ext cx="4657246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2505"/>
            <a:ext cx="4657246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4453C777-669F-4D78-BCD9-96F8D8935A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03555C-2957-4400-9295-0766E686CF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16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light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8196275-11AD-46AC-8347-3CB841C40A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00"/>
          </a:xfr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36D145-7D48-43DF-A3F6-93C7BE477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4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4F0112-2910-40C5-9080-8F8BD963E6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8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dark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4A82-6837-42CB-8B67-FDC5119BE9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9144000" cy="5148000"/>
          </a:xfrm>
          <a:gradFill flip="none" rotWithShape="1">
            <a:gsLst>
              <a:gs pos="100000">
                <a:schemeClr val="tx1">
                  <a:alpha val="0"/>
                </a:schemeClr>
              </a:gs>
              <a:gs pos="40000">
                <a:schemeClr val="tx1">
                  <a:alpha val="30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EBE0D14-C041-444F-B729-0732261905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8000"/>
          </a:xfrm>
          <a:solidFill>
            <a:srgbClr val="333333"/>
          </a:solidFill>
        </p:spPr>
        <p:txBody>
          <a:bodyPr lIns="324000" tIns="576000"/>
          <a:lstStyle>
            <a:lvl1pPr>
              <a:defRPr sz="1000" b="0" i="1">
                <a:solidFill>
                  <a:schemeClr val="bg1"/>
                </a:solidFill>
              </a:defRPr>
            </a:lvl1pPr>
          </a:lstStyle>
          <a:p>
            <a:r>
              <a:rPr lang="en-US"/>
              <a:t>Please use and adjust this transparent box to darken the background image for good readability. Please insert an image and send it to the background.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DFF7BB-5301-4F2D-9EE9-581891DB9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20" y="4441327"/>
            <a:ext cx="8658000" cy="543577"/>
          </a:xfrm>
          <a:gradFill flip="none" rotWithShape="1">
            <a:gsLst>
              <a:gs pos="5000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>
              <a:defRPr lang="en-US" sz="100" smtClean="0">
                <a:solidFill>
                  <a:schemeClr val="accent3"/>
                </a:solidFill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z="1350" smtClean="0">
                <a:solidFill>
                  <a:schemeClr val="lt1"/>
                </a:solidFill>
              </a:defRPr>
            </a:lvl4pPr>
            <a:lvl5pPr>
              <a:defRPr lang="en-US" sz="1350">
                <a:solidFill>
                  <a:schemeClr val="lt1"/>
                </a:solidFill>
              </a:defRPr>
            </a:lvl5pPr>
          </a:lstStyle>
          <a:p>
            <a:pPr lvl="0" algn="ctr"/>
            <a:r>
              <a:rPr lang="en-US"/>
              <a:t>1</a:t>
            </a:r>
          </a:p>
        </p:txBody>
      </p:sp>
      <p:sp>
        <p:nvSpPr>
          <p:cNvPr id="3" name="meta-subline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740802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bg1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241929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bg1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SAMPLE TITLE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5" name="meta-project">
            <a:extLst>
              <a:ext uri="{FF2B5EF4-FFF2-40B4-BE49-F238E27FC236}">
                <a16:creationId xmlns:a16="http://schemas.microsoft.com/office/drawing/2014/main" id="{6EBD2539-ABD1-40DD-8933-464D93B77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999" y="3345642"/>
            <a:ext cx="4644724" cy="40011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Name of the event or project or presenter</a:t>
            </a:r>
            <a:br>
              <a:rPr lang="en-US"/>
            </a:br>
            <a:r>
              <a:rPr lang="en-US"/>
              <a:t>Location, ##Month##</a:t>
            </a:r>
          </a:p>
        </p:txBody>
      </p:sp>
      <p:sp>
        <p:nvSpPr>
          <p:cNvPr id="18" name="meta-identifier">
            <a:extLst>
              <a:ext uri="{FF2B5EF4-FFF2-40B4-BE49-F238E27FC236}">
                <a16:creationId xmlns:a16="http://schemas.microsoft.com/office/drawing/2014/main" id="{54E64FCC-3FE9-443B-AD0F-06908B8BA7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3808816"/>
            <a:ext cx="4644724" cy="19697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DHL Business Unit – Claim, Delivery (bold), 12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1" name="meta-classification">
            <a:extLst>
              <a:ext uri="{FF2B5EF4-FFF2-40B4-BE49-F238E27FC236}">
                <a16:creationId xmlns:a16="http://schemas.microsoft.com/office/drawing/2014/main" id="{D9E8B1FE-DCB0-4CE3-9B7F-0C0FDE018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3AE83C8-1BB0-4112-BB84-46ED14A646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06" y="4603326"/>
            <a:ext cx="1493044" cy="226218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</a:t>
            </a:r>
            <a:br>
              <a:rPr lang="en-US"/>
            </a:br>
            <a:r>
              <a:rPr lang="en-US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6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3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0" y="2017985"/>
            <a:ext cx="8495999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519112"/>
            <a:ext cx="8495999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with Gradient, Delivery CONDENSED BLACK, 36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34C61-AE90-4876-9405-4282167F3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195B8-0DD2-4278-B191-4D18AA25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half page gradient">
    <p:bg>
      <p:bgPr>
        <a:gradFill flip="none" rotWithShape="1"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34533E2D-E3E8-4028-915B-4B522D960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001" y="2758969"/>
            <a:ext cx="4644723" cy="503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cap="all" baseline="0">
                <a:solidFill>
                  <a:schemeClr val="accent4"/>
                </a:solidFill>
                <a:latin typeface="Delivery Cd Light" panose="020F04060202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subline in one OR TWO </a:t>
            </a:r>
            <a:r>
              <a:rPr lang="en-US" err="1"/>
              <a:t>lineS</a:t>
            </a:r>
            <a:r>
              <a:rPr lang="en-US"/>
              <a:t>, </a:t>
            </a:r>
          </a:p>
          <a:p>
            <a:r>
              <a:rPr lang="en-US"/>
              <a:t>Delivery CONDENSED LIGHT,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3A0BD6-FFA5-412C-95AF-EC90EFB114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1" y="1260096"/>
            <a:ext cx="4644723" cy="1498873"/>
          </a:xfrm>
        </p:spPr>
        <p:txBody>
          <a:bodyPr/>
          <a:lstStyle>
            <a:lvl1pPr>
              <a:lnSpc>
                <a:spcPct val="90000"/>
              </a:lnSpc>
              <a:defRPr sz="3600" b="0" i="0" cap="all" baseline="0">
                <a:solidFill>
                  <a:schemeClr val="accent4"/>
                </a:solidFill>
                <a:latin typeface="Delivery Cd Black" panose="020F0906020204020204" pitchFamily="34" charset="0"/>
              </a:defRPr>
            </a:lvl1pPr>
          </a:lstStyle>
          <a:p>
            <a:r>
              <a:rPr lang="en-US"/>
              <a:t>section divider </a:t>
            </a:r>
            <a:br>
              <a:rPr lang="en-US"/>
            </a:br>
            <a:r>
              <a:rPr lang="en-US"/>
              <a:t>with image, 36 PT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A5375F-57B6-4F34-B285-0212289DE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2726" y="0"/>
            <a:ext cx="3851275" cy="51480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55C8B4-1569-420F-94F8-0A45D58CC3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E2F84-6B48-4F57-8783-342F789CB3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69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8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 sz="1200"/>
              <a:t>Bullet number, Delivery, 12 </a:t>
            </a:r>
            <a:r>
              <a:rPr lang="en-US" sz="1200" err="1"/>
              <a:t>pt</a:t>
            </a:r>
            <a:r>
              <a:rPr lang="en-US" sz="120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64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21E-737D-4419-BFB1-7E3BAF4E7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42CC-B85A-402A-8160-8B4CC7900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38AF6-F51C-40B8-BD5A-EE1AE942F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8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F3C-D71F-48B0-816B-AA2AB649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32AD-3FC7-4091-8554-127642F806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80CEC-C0BC-4F28-99ED-9A7B307FE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5EC38-B07E-496F-9ED7-8B08225083C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D4F118-EC4E-4697-8B94-89026AF38F0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4549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920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21F6A-3851-4800-A70C-75B7E973A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140EB-C614-490E-95CD-A54BE084B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8679AF-4954-4658-B135-45730398D31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165450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7FEE81-04E7-45FF-A241-7D07B82E5C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54549" y="1150938"/>
            <a:ext cx="4165450" cy="3530600"/>
          </a:xfrm>
          <a:solidFill>
            <a:srgbClr val="CCCCCC"/>
          </a:solidFill>
        </p:spPr>
        <p:txBody>
          <a:bodyPr lIns="72000" tIns="72000" rIns="72000" bIns="72000"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97623A-4EAB-41C4-80D7-12A550C73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160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 half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A2DAE2-6DBF-4F49-9437-0D73AEFD3F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83918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E13D6-6E2C-4C07-9513-3C9141998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6989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solidFill>
            <a:srgbClr val="CCCCCC"/>
          </a:soli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29" name="Objekt 28" hidden="1">
            <a:extLst>
              <a:ext uri="{FF2B5EF4-FFF2-40B4-BE49-F238E27FC236}">
                <a16:creationId xmlns:a16="http://schemas.microsoft.com/office/drawing/2014/main" id="{35CC8C36-E5F6-4785-85F2-7B1DD179C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4764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9" name="Objekt 28" hidden="1">
                        <a:extLst>
                          <a:ext uri="{FF2B5EF4-FFF2-40B4-BE49-F238E27FC236}">
                            <a16:creationId xmlns:a16="http://schemas.microsoft.com/office/drawing/2014/main" id="{35CC8C36-E5F6-4785-85F2-7B1DD179C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 hidden="1">
            <a:extLst>
              <a:ext uri="{FF2B5EF4-FFF2-40B4-BE49-F238E27FC236}">
                <a16:creationId xmlns:a16="http://schemas.microsoft.com/office/drawing/2014/main" id="{5364B560-8A9F-4B7A-B988-CF7BF54F71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6D4CF33-6E7C-43C9-AC12-73ECACB28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5701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column half s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16913-53A8-4554-9E84-F88C14A369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2726" y="0"/>
            <a:ext cx="3851274" cy="5143500"/>
          </a:xfrm>
          <a:gradFill>
            <a:gsLst>
              <a:gs pos="30000">
                <a:schemeClr val="accent3"/>
              </a:gs>
              <a:gs pos="79000">
                <a:srgbClr val="FFDE59"/>
              </a:gs>
              <a:gs pos="100000">
                <a:srgbClr val="FFF0B2"/>
              </a:gs>
            </a:gsLst>
            <a:lin ang="16200000" scaled="1"/>
          </a:gradFill>
        </p:spPr>
        <p:txBody>
          <a:bodyPr lIns="324000" tIns="1152000" rIns="324000" bIns="432000" anchor="t" anchorCtr="0"/>
          <a:lstStyle>
            <a:lvl1pPr>
              <a:defRPr/>
            </a:lvl1pPr>
            <a:lvl4pPr>
              <a:defRPr/>
            </a:lvl4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endParaRPr lang="en-US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0B4FDD3-3FA4-45F2-86F1-10A9DA1AAD3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553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0B4FDD3-3FA4-45F2-86F1-10A9DA1AA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6E863B02-413C-4D73-A746-5B2F80C99C0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1800" b="1" i="0" baseline="0"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C25DC-2D9E-4ABF-8944-4D2479BF7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28FFF-C4F8-4DDC-9D47-88E9283C6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9A887B-6080-4228-99B7-DF90441724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001" y="1150938"/>
            <a:ext cx="4644724" cy="353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2D3212C-E22A-4F68-B1DC-8BD83FA5F8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85163"/>
            <a:ext cx="4644725" cy="493950"/>
          </a:xfrm>
        </p:spPr>
        <p:txBody>
          <a:bodyPr/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18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5AA5-C875-4E2C-962B-7BF752DF5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ED683-F9E2-432B-9EE5-F787159B7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0C2FE-3516-4404-9D7F-3E6C34243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3BBD46-F6A3-49DC-8F32-053AD1A886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2722563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39E3AB-4E3D-4482-A3E6-FBBC80DEA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8339" y="1150938"/>
            <a:ext cx="2722564" cy="3530600"/>
          </a:xfrm>
        </p:spPr>
        <p:txBody>
          <a:bodyPr/>
          <a:lstStyle>
            <a:lvl1pPr marL="252000" indent="-252000">
              <a:spcBef>
                <a:spcPts val="1400"/>
              </a:spcBef>
              <a:spcAft>
                <a:spcPts val="0"/>
              </a:spcAft>
              <a:buAutoNum type="arabicPlain" startAt="7"/>
              <a:defRPr b="1"/>
            </a:lvl1pPr>
            <a:lvl2pPr marL="252000" indent="0">
              <a:lnSpc>
                <a:spcPct val="100000"/>
              </a:lnSpc>
              <a:spcAft>
                <a:spcPts val="0"/>
              </a:spcAft>
              <a:buNone/>
              <a:defRPr/>
            </a:lvl2pPr>
          </a:lstStyle>
          <a:p>
            <a:pPr lvl="0"/>
            <a:r>
              <a:rPr lang="en-US"/>
              <a:t>Sample section, Delivery Bold, </a:t>
            </a:r>
            <a:br>
              <a:rPr lang="en-US"/>
            </a:br>
            <a:r>
              <a:rPr lang="en-US"/>
              <a:t>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Sample text, Delivery, 12 </a:t>
            </a:r>
            <a:r>
              <a:rPr lang="en-US" err="1"/>
              <a:t>pt</a:t>
            </a:r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37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6D0AD-4E79-4BFF-B8B5-BB937AA1C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27B9E-C404-4AF3-A250-096931755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8F39-AB4C-43BD-98F0-FD644C145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0685DA-4536-4D1F-9676-24537EC64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001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1D8F016-E9C1-4ED6-8F46-E30AD61338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4548" y="1150938"/>
            <a:ext cx="4165450" cy="3530600"/>
          </a:xfrm>
          <a:solidFill>
            <a:srgbClr val="CCCCCC"/>
          </a:solidFill>
        </p:spPr>
        <p:txBody>
          <a:bodyPr lIns="72000" tIns="72000" rIns="72000" bIns="72000"/>
          <a:lstStyle>
            <a:lvl1pPr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2930875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35D9B1-6310-46E2-8EA7-BFC29B52C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907E47-AED8-4AB8-AA7A-2736D73CFC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CAE12-7456-4DFA-8832-22E05FDDD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FF1B3-6C52-429B-B6E4-B7B0F4F27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8D45-3AD0-4D87-AB1B-0B3F1D9CD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84FC1FAD-68BA-45FC-95C2-D996FAEB73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544300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82AB236-DAFD-49F7-BBC2-7E52C86E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solidFill>
            <a:srgbClr val="333333"/>
          </a:solidFill>
        </p:spPr>
        <p:txBody>
          <a:bodyPr lIns="72000" tIns="72000" rIns="72000" bIns="72000"/>
          <a:lstStyle>
            <a:lvl1pPr marL="0" marR="0" indent="0" algn="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Please click the icon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F2E6C-875C-432B-B47A-A9E589B7C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D9EC0-783C-4E03-8B54-EB815AE37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64768-AEA5-4631-BC4A-8DB3B9447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6D239E5-258B-41CA-ABAF-4A71EA5D0B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/>
              <a:t>Bullet number, Delivery, 12 </a:t>
            </a:r>
            <a:r>
              <a:rPr lang="en-US" err="1"/>
              <a:t>pt</a:t>
            </a:r>
            <a:r>
              <a:rPr lang="en-US"/>
              <a:t> </a:t>
            </a:r>
          </a:p>
        </p:txBody>
      </p:sp>
      <p:sp>
        <p:nvSpPr>
          <p:cNvPr id="7" name="meta-classification">
            <a:extLst>
              <a:ext uri="{FF2B5EF4-FFF2-40B4-BE49-F238E27FC236}">
                <a16:creationId xmlns:a16="http://schemas.microsoft.com/office/drawing/2014/main" id="{19C17D38-E07D-4DBA-8A51-4DD4B0A923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bg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11910731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full screen video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DB4843D2-D66C-4483-9BEF-0EA790E357B6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rgbClr val="CCCCCC"/>
          </a:solidFill>
        </p:spPr>
        <p:txBody>
          <a:bodyPr lIns="72000" tIns="72000" rIns="72000" bIns="72000"/>
          <a:lstStyle>
            <a:lvl1pPr algn="r">
              <a:defRPr/>
            </a:lvl1pPr>
          </a:lstStyle>
          <a:p>
            <a:r>
              <a:rPr lang="en-US"/>
              <a:t>Please click the icon to insert a video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885550-4E65-4CBF-8046-671CF042C5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GB"/>
          </a:p>
        </p:txBody>
      </p:sp>
      <p:sp>
        <p:nvSpPr>
          <p:cNvPr id="4" name="meta-classification">
            <a:extLst>
              <a:ext uri="{FF2B5EF4-FFF2-40B4-BE49-F238E27FC236}">
                <a16:creationId xmlns:a16="http://schemas.microsoft.com/office/drawing/2014/main" id="{7893F3CA-BCB9-4004-97E6-F5E4DB1FA0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000" y="116119"/>
            <a:ext cx="2736000" cy="144000"/>
          </a:xfrm>
        </p:spPr>
        <p:txBody>
          <a:bodyPr wrap="none" lIns="0" tIns="0" rIns="0" bIns="0" anchor="ctr">
            <a:noAutofit/>
          </a:bodyPr>
          <a:lstStyle>
            <a:lvl1pPr>
              <a:spcAft>
                <a:spcPts val="0"/>
              </a:spcAft>
              <a:defRPr lang="en-US" sz="800" b="1" i="0" u="none" strike="noStrike" cap="all" baseline="0" dirty="0" smtClean="0">
                <a:solidFill>
                  <a:schemeClr val="accent1"/>
                </a:solidFill>
              </a:defRPr>
            </a:lvl1pPr>
          </a:lstStyle>
          <a:p>
            <a:pPr marR="0" lvl="0">
              <a:lnSpc>
                <a:spcPct val="100000"/>
              </a:lnSpc>
            </a:pPr>
            <a:r>
              <a:rPr lang="en-US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538543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ABAA4C-A627-4F72-ADBD-217F33287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117" y="1963196"/>
            <a:ext cx="5233987" cy="897618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25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“This space is reserved for quotes.</a:t>
            </a:r>
            <a:br>
              <a:rPr lang="en-US"/>
            </a:br>
            <a:r>
              <a:rPr lang="en-US"/>
              <a:t>Delivery Italic, 25 pt.”</a:t>
            </a:r>
          </a:p>
        </p:txBody>
      </p:sp>
    </p:spTree>
    <p:extLst>
      <p:ext uri="{BB962C8B-B14F-4D97-AF65-F5344CB8AC3E}">
        <p14:creationId xmlns:p14="http://schemas.microsoft.com/office/powerpoint/2010/main" val="2076448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30000">
              <a:schemeClr val="accent3"/>
            </a:gs>
            <a:gs pos="79000">
              <a:srgbClr val="FFDE59"/>
            </a:gs>
            <a:gs pos="100000">
              <a:srgbClr val="FFF0B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381F4-F305-4DA8-90F9-2961F8C245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6B0F1-5579-4CB2-B05C-7E560EFBC1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DCF4F-94A3-4ECD-931B-78A92C777558}"/>
              </a:ext>
            </a:extLst>
          </p:cNvPr>
          <p:cNvSpPr txBox="1"/>
          <p:nvPr/>
        </p:nvSpPr>
        <p:spPr>
          <a:xfrm>
            <a:off x="319293" y="1485178"/>
            <a:ext cx="31341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0" cap="all" baseline="0" noProof="0">
                <a:solidFill>
                  <a:schemeClr val="accent4"/>
                </a:solidFill>
                <a:latin typeface="Delivery Cd Black" panose="020F0906020204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920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958-514A-4601-B68D-C79842B99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27EF1F-9ACF-48EE-A949-EAF146453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DHL Express Overview | The Netherlands | February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8F358-6501-48B8-80CA-E7836E5B9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B14529-BCAE-43FA-A029-C343F83E0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4000" y="1150938"/>
            <a:ext cx="8495999" cy="35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  <a:endParaRPr lang="en-US"/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  <a:r>
              <a:rPr lang="en-US"/>
              <a:t> 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/>
              <a:t>Paragraph Headline, Delivery Bold, 12 </a:t>
            </a:r>
            <a:r>
              <a:rPr lang="en-US" err="1"/>
              <a:t>pt</a:t>
            </a:r>
            <a:endParaRPr lang="en-US"/>
          </a:p>
          <a:p>
            <a:pPr lvl="6"/>
            <a:r>
              <a:rPr lang="en-US" sz="1200"/>
              <a:t>Bullet number, Delivery, 12 </a:t>
            </a:r>
            <a:r>
              <a:rPr lang="en-US" sz="1200" err="1"/>
              <a:t>pt</a:t>
            </a:r>
            <a:r>
              <a:rPr lang="en-US" sz="120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5CED03-C33D-4356-A21D-74205078B24D}"/>
              </a:ext>
            </a:extLst>
          </p:cNvPr>
          <p:cNvSpPr/>
          <p:nvPr/>
        </p:nvSpPr>
        <p:spPr>
          <a:xfrm>
            <a:off x="2286000" y="172921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40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oleObject" Target="../embeddings/oleObject5.bin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vmlDrawing" Target="../drawings/vmlDrawing5.v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oleObject" Target="../embeddings/oleObject13.bin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ags" Target="../tags/tag26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2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vmlDrawing" Target="../drawings/vmlDrawing13.v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AFE1E2F-2A71-46CD-BDF0-EF69A98968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524654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6" imgW="622" imgH="623" progId="TCLayout.ActiveDocument.1">
                  <p:embed/>
                </p:oleObj>
              </mc:Choice>
              <mc:Fallback>
                <p:oleObj name="think-cell Slide" r:id="rId26" imgW="622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AFE1E2F-2A71-46CD-BDF0-EF69A9896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D9170CB-983E-405F-B970-01C4D80DA2C2}"/>
              </a:ext>
            </a:extLst>
          </p:cNvPr>
          <p:cNvSpPr/>
          <p:nvPr userDrawn="1">
            <p:custDataLst>
              <p:tags r:id="rId25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1800" b="1" i="0" baseline="0">
              <a:solidFill>
                <a:schemeClr val="tx1"/>
              </a:solidFill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DHL Express Overview | The Netherlands | February 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 bwMode="gray">
          <a:xfrm>
            <a:off x="324000" y="116119"/>
            <a:ext cx="2736000" cy="14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800" b="1" i="0" u="none" strike="noStrike" cap="all" baseline="0">
                <a:solidFill>
                  <a:schemeClr val="accent1"/>
                </a:solidFill>
                <a:latin typeface="+mn-lt"/>
              </a:rPr>
              <a:t>CONFIDENTIAL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 sz="1200"/>
              <a:t>Paragraph Headline, Delivery Bold, 12 </a:t>
            </a:r>
            <a:r>
              <a:rPr lang="en-US" sz="1200" err="1"/>
              <a:t>pt</a:t>
            </a:r>
            <a:endParaRPr lang="en-US" sz="1200"/>
          </a:p>
          <a:p>
            <a:pPr lvl="6"/>
            <a:r>
              <a:rPr lang="en-US" sz="1200"/>
              <a:t>Bullet number, Delivery, 12 </a:t>
            </a:r>
            <a:r>
              <a:rPr lang="en-US" sz="1200" err="1"/>
              <a:t>pt</a:t>
            </a:r>
          </a:p>
          <a:p>
            <a:pPr lvl="6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MSIPCMContentMarking" descr="{&quot;HashCode&quot;:905108722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nl-NL" sz="1000" dirty="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9" r:id="rId5"/>
    <p:sldLayoutId id="2147483653" r:id="rId6"/>
    <p:sldLayoutId id="2147483654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70" r:id="rId13"/>
    <p:sldLayoutId id="2147483671" r:id="rId14"/>
    <p:sldLayoutId id="2147483672" r:id="rId15"/>
    <p:sldLayoutId id="2147483661" r:id="rId16"/>
    <p:sldLayoutId id="2147483662" r:id="rId17"/>
    <p:sldLayoutId id="2147483663" r:id="rId18"/>
    <p:sldLayoutId id="2147483668" r:id="rId19"/>
    <p:sldLayoutId id="2147483664" r:id="rId20"/>
    <p:sldLayoutId id="2147483665" r:id="rId2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6" orient="horz" pos="725" userDrawn="1">
          <p15:clr>
            <a:srgbClr val="F26B43"/>
          </p15:clr>
        </p15:guide>
        <p15:guide id="17" orient="horz" pos="2949" userDrawn="1">
          <p15:clr>
            <a:srgbClr val="F26B43"/>
          </p15:clr>
        </p15:guide>
        <p15:guide id="18" orient="horz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A4AE27-A21F-40E7-BA09-FD2CC0AD5C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26" imgW="622" imgH="623" progId="TCLayout.ActiveDocument.1">
                  <p:embed/>
                </p:oleObj>
              </mc:Choice>
              <mc:Fallback>
                <p:oleObj name="think-cell Slide" r:id="rId26" imgW="622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A4AE27-A21F-40E7-BA09-FD2CC0AD5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11C6B0B-1D98-4176-BE04-815B5EBA16B1}"/>
              </a:ext>
            </a:extLst>
          </p:cNvPr>
          <p:cNvSpPr/>
          <p:nvPr userDrawn="1">
            <p:custDataLst>
              <p:tags r:id="rId25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1800" b="1" i="0" baseline="0">
              <a:solidFill>
                <a:schemeClr val="tx1"/>
              </a:solidFill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DHL Express Overview | The Netherlands | February 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 bwMode="gray">
          <a:xfrm>
            <a:off x="324000" y="116119"/>
            <a:ext cx="2736000" cy="14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800" b="1" i="0" u="none" strike="noStrike" cap="all" baseline="0">
                <a:solidFill>
                  <a:schemeClr val="accent1"/>
                </a:solidFill>
                <a:latin typeface="+mn-lt"/>
              </a:rPr>
              <a:t>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 sz="1200"/>
              <a:t>Paragraph Headline, Delivery Bold, 12 </a:t>
            </a:r>
            <a:r>
              <a:rPr lang="en-US" sz="1200" err="1"/>
              <a:t>pt</a:t>
            </a:r>
            <a:endParaRPr lang="en-US" sz="1200"/>
          </a:p>
          <a:p>
            <a:pPr lvl="6"/>
            <a:r>
              <a:rPr lang="en-US" sz="1200"/>
              <a:t>Bullet number, Delivery, 12 </a:t>
            </a:r>
            <a:r>
              <a:rPr lang="en-US" sz="1200" err="1"/>
              <a:t>pt</a:t>
            </a:r>
          </a:p>
          <a:p>
            <a:pPr lvl="6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MSIPCMContentMarking" descr="{&quot;HashCode&quot;:905108722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nl-NL" sz="1000" dirty="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DHL Express The Netherlands | Overview 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 in Delivery,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2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3"/>
            <a:r>
              <a:rPr lang="en-US" dirty="0"/>
              <a:t>Bullet text, Delivery, 12 </a:t>
            </a:r>
            <a:r>
              <a:rPr lang="en-US" dirty="0" err="1"/>
              <a:t>pt</a:t>
            </a:r>
          </a:p>
          <a:p>
            <a:pPr lvl="4"/>
            <a:r>
              <a:rPr lang="en-US" dirty="0"/>
              <a:t>Action title, Delivery Regular, 15 </a:t>
            </a:r>
            <a:r>
              <a:rPr lang="en-US" dirty="0" err="1"/>
              <a:t>pt</a:t>
            </a:r>
            <a:endParaRPr lang="en-US" dirty="0"/>
          </a:p>
          <a:p>
            <a:pPr lvl="5"/>
            <a:r>
              <a:rPr lang="en-US" sz="1200" dirty="0"/>
              <a:t>Paragraph Headline, Delivery Bold, 12 </a:t>
            </a:r>
            <a:r>
              <a:rPr lang="en-US" sz="1200" dirty="0" err="1"/>
              <a:t>pt</a:t>
            </a:r>
            <a:endParaRPr lang="en-US" sz="1200" dirty="0"/>
          </a:p>
          <a:p>
            <a:pPr lvl="6"/>
            <a:r>
              <a:rPr lang="en-US" sz="1200" dirty="0"/>
              <a:t>Bullet number, Delivery, 12 </a:t>
            </a:r>
            <a:r>
              <a:rPr lang="en-US" sz="1200" dirty="0" err="1"/>
              <a:t>pt</a:t>
            </a:r>
          </a:p>
          <a:p>
            <a:pPr lvl="6"/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Double headline with one or two lines, Delivery Bold,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MSIPCMContentMarking" descr="{&quot;HashCode&quot;:905108722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nl-NL" sz="1000" dirty="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8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AFE1E2F-2A71-46CD-BDF0-EF69A98968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524654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26" imgW="622" imgH="623" progId="TCLayout.ActiveDocument.1">
                  <p:embed/>
                </p:oleObj>
              </mc:Choice>
              <mc:Fallback>
                <p:oleObj name="think-cell Slide" r:id="rId26" imgW="622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AFE1E2F-2A71-46CD-BDF0-EF69A9896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D9170CB-983E-405F-B970-01C4D80DA2C2}"/>
              </a:ext>
            </a:extLst>
          </p:cNvPr>
          <p:cNvSpPr/>
          <p:nvPr userDrawn="1">
            <p:custDataLst>
              <p:tags r:id="rId25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en-US" sz="1800" b="1" i="0" baseline="0">
              <a:solidFill>
                <a:schemeClr val="tx1"/>
              </a:solidFill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856C2E-8F2D-41A0-AE6C-F0526A45A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23999" y="4803982"/>
            <a:ext cx="811753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DHL Express Overview | The Netherlands | February 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9B7831-1594-4A3A-AB85-33FDCF3EA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441531" y="4803982"/>
            <a:ext cx="378469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2245BC1-4D7B-4ED3-8F01-840FA35126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meta-classification">
            <a:extLst>
              <a:ext uri="{FF2B5EF4-FFF2-40B4-BE49-F238E27FC236}">
                <a16:creationId xmlns:a16="http://schemas.microsoft.com/office/drawing/2014/main" id="{CB3C5A58-B5FD-41CE-A3B3-6112D71801CF}"/>
              </a:ext>
            </a:extLst>
          </p:cNvPr>
          <p:cNvSpPr/>
          <p:nvPr/>
        </p:nvSpPr>
        <p:spPr bwMode="gray">
          <a:xfrm>
            <a:off x="324000" y="116119"/>
            <a:ext cx="2736000" cy="144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</a:pPr>
            <a:r>
              <a:rPr lang="en-US" sz="800" b="1" i="0" u="none" strike="noStrike" cap="all" baseline="0">
                <a:solidFill>
                  <a:schemeClr val="accent1"/>
                </a:solidFill>
                <a:latin typeface="+mn-lt"/>
              </a:rPr>
              <a:t>CONFIDENTIAL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9B0AD-0310-4651-A938-50E6BDB4552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24000" y="1150938"/>
            <a:ext cx="8495999" cy="35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Body text in Delivery, 12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2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3"/>
            <a:r>
              <a:rPr lang="en-US"/>
              <a:t>Bullet text, Delivery, 12 </a:t>
            </a:r>
            <a:r>
              <a:rPr lang="en-US" err="1"/>
              <a:t>pt</a:t>
            </a:r>
          </a:p>
          <a:p>
            <a:pPr lvl="4"/>
            <a:r>
              <a:rPr lang="en-US"/>
              <a:t>Action title, Delivery Regular, 15 </a:t>
            </a:r>
            <a:r>
              <a:rPr lang="en-US" err="1"/>
              <a:t>pt</a:t>
            </a:r>
            <a:endParaRPr lang="en-US"/>
          </a:p>
          <a:p>
            <a:pPr lvl="5"/>
            <a:r>
              <a:rPr lang="en-US" sz="1200"/>
              <a:t>Paragraph Headline, Delivery Bold, 12 </a:t>
            </a:r>
            <a:r>
              <a:rPr lang="en-US" sz="1200" err="1"/>
              <a:t>pt</a:t>
            </a:r>
            <a:endParaRPr lang="en-US" sz="1200"/>
          </a:p>
          <a:p>
            <a:pPr lvl="6"/>
            <a:r>
              <a:rPr lang="en-US" sz="1200"/>
              <a:t>Bullet number, Delivery, 12 </a:t>
            </a:r>
            <a:r>
              <a:rPr lang="en-US" sz="1200" err="1"/>
              <a:t>pt</a:t>
            </a:r>
          </a:p>
          <a:p>
            <a:pPr lvl="6"/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2927099-8B95-48F9-92CE-1BDC9AB08B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4000" y="385163"/>
            <a:ext cx="8495999" cy="4939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Double headline with one or two lines, Delivery Bold,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MSIPCMContentMarking" descr="{&quot;HashCode&quot;:905108722,&quot;Placement&quot;:&quot;Header&quot;,&quot;Top&quot;:0.0,&quot;Left&quot;:0.0,&quot;SlideWidth&quot;:720,&quot;SlideHeight&quot;:405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nl-NL" sz="1000" dirty="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+mj-lt"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accent4"/>
        </a:buClr>
        <a:buFont typeface="+mj-lt"/>
        <a:buAutoNum type="arabicPeriod"/>
        <a:defRPr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00" kern="10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4">
          <p15:clr>
            <a:srgbClr val="F26B43"/>
          </p15:clr>
        </p15:guide>
        <p15:guide id="3" pos="5556">
          <p15:clr>
            <a:srgbClr val="F26B43"/>
          </p15:clr>
        </p15:guide>
        <p15:guide id="6" orient="horz" pos="725">
          <p15:clr>
            <a:srgbClr val="F26B43"/>
          </p15:clr>
        </p15:guide>
        <p15:guide id="17" orient="horz" pos="2949">
          <p15:clr>
            <a:srgbClr val="F26B43"/>
          </p15:clr>
        </p15:guide>
        <p15:guide id="1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ost Int Company Skyline image.png">
            <a:extLst>
              <a:ext uri="{FF2B5EF4-FFF2-40B4-BE49-F238E27FC236}">
                <a16:creationId xmlns:a16="http://schemas.microsoft.com/office/drawing/2014/main" id="{9AC37C5C-3913-495A-9DEB-3013A87F82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" y="0"/>
            <a:ext cx="9144000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5E7FE53-353E-48F2-8498-F4CD6EAB87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-4500"/>
            <a:ext cx="9144002" cy="514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DB4A27F-DC08-4818-8C1C-6A5DD3C60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AB25DF-3A1C-4FD4-8666-EEFB5DDB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999" y="3184484"/>
            <a:ext cx="8495999" cy="503215"/>
          </a:xfrm>
        </p:spPr>
        <p:txBody>
          <a:bodyPr/>
          <a:lstStyle/>
          <a:p>
            <a:r>
              <a:rPr lang="en-US" sz="2400" dirty="0"/>
              <a:t>Ronald </a:t>
            </a:r>
            <a:r>
              <a:rPr lang="en-US" sz="2400" dirty="0" err="1"/>
              <a:t>leunisse</a:t>
            </a:r>
            <a:r>
              <a:rPr lang="en-US" sz="2400" dirty="0"/>
              <a:t>| </a:t>
            </a:r>
            <a:r>
              <a:rPr lang="en-US" sz="2400" dirty="0" err="1"/>
              <a:t>oktober</a:t>
            </a:r>
            <a:r>
              <a:rPr lang="en-US" sz="2400" dirty="0"/>
              <a:t> 2022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CC77E0C-F69A-404F-A4D7-F4E1A40E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6" y="1685611"/>
            <a:ext cx="8692253" cy="1498873"/>
          </a:xfrm>
        </p:spPr>
        <p:txBody>
          <a:bodyPr/>
          <a:lstStyle/>
          <a:p>
            <a:r>
              <a:rPr lang="nl-NL" sz="4000" dirty="0">
                <a:solidFill>
                  <a:srgbClr val="FFFFFF"/>
                </a:solidFill>
              </a:rPr>
              <a:t>Air freight conference</a:t>
            </a:r>
            <a:endParaRPr lang="en-GB" sz="4000" dirty="0">
              <a:ea typeface="Delivery Cd Black" panose="020F0906020204020204" pitchFamily="34" charset="0"/>
              <a:cs typeface="Delivery Cd Black" panose="020F0906020204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622AA6-F8AD-4A9E-9B7D-2CCD26F9B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297" y="4120134"/>
            <a:ext cx="4644724" cy="196977"/>
          </a:xfrm>
        </p:spPr>
        <p:txBody>
          <a:bodyPr/>
          <a:lstStyle/>
          <a:p>
            <a:r>
              <a:rPr lang="en-US" dirty="0"/>
              <a:t>DHL Express </a:t>
            </a:r>
            <a:r>
              <a:rPr lang="nl-NL" dirty="0">
                <a:solidFill>
                  <a:srgbClr val="FFFFFF"/>
                </a:solidFill>
                <a:cs typeface="Delivery"/>
              </a:rPr>
              <a:t>–</a:t>
            </a:r>
            <a:r>
              <a:rPr lang="nl-NL" spc="-10" dirty="0">
                <a:solidFill>
                  <a:srgbClr val="FFFFFF"/>
                </a:solidFill>
                <a:cs typeface="Delivery"/>
              </a:rPr>
              <a:t> </a:t>
            </a:r>
            <a:r>
              <a:rPr lang="nl-NL" spc="-5" dirty="0">
                <a:solidFill>
                  <a:srgbClr val="FFFFFF"/>
                </a:solidFill>
                <a:cs typeface="Delivery"/>
              </a:rPr>
              <a:t>Excellence.</a:t>
            </a:r>
            <a:r>
              <a:rPr lang="nl-NL" spc="-10" dirty="0">
                <a:solidFill>
                  <a:srgbClr val="FFFFFF"/>
                </a:solidFill>
                <a:cs typeface="Delivery"/>
              </a:rPr>
              <a:t> </a:t>
            </a:r>
            <a:r>
              <a:rPr lang="nl-NL" dirty="0">
                <a:solidFill>
                  <a:srgbClr val="FFFFFF"/>
                </a:solidFill>
                <a:cs typeface="Delivery"/>
              </a:rPr>
              <a:t>Simply</a:t>
            </a:r>
            <a:r>
              <a:rPr lang="nl-NL" spc="-20" dirty="0">
                <a:solidFill>
                  <a:srgbClr val="FFFFFF"/>
                </a:solidFill>
                <a:cs typeface="Delivery"/>
              </a:rPr>
              <a:t> </a:t>
            </a:r>
            <a:r>
              <a:rPr lang="nl-NL" spc="-5" dirty="0">
                <a:solidFill>
                  <a:srgbClr val="FFFFFF"/>
                </a:solidFill>
                <a:cs typeface="Delivery"/>
              </a:rPr>
              <a:t>delivered.</a:t>
            </a:r>
            <a:endParaRPr lang="nl-NL" dirty="0">
              <a:cs typeface="Delivery"/>
            </a:endParaRPr>
          </a:p>
          <a:p>
            <a:endParaRPr lang="en-US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7FAC4EB3-60CA-4083-B8A6-C1DADA89B7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31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269" y="-12069"/>
            <a:ext cx="9157886" cy="515556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DHL Express | Air Freight Conference 2022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8" y="163714"/>
            <a:ext cx="918209" cy="918209"/>
          </a:xfrm>
          <a:prstGeom prst="rect">
            <a:avLst/>
          </a:prstGeom>
        </p:spPr>
      </p:pic>
      <p:sp>
        <p:nvSpPr>
          <p:cNvPr id="10" name="Rectangle 24">
            <a:extLst>
              <a:ext uri="{FF2B5EF4-FFF2-40B4-BE49-F238E27FC236}">
                <a16:creationId xmlns:a16="http://schemas.microsoft.com/office/drawing/2014/main" id="{9F9BE31B-8739-4543-A2C2-194DE862245D}"/>
              </a:ext>
            </a:extLst>
          </p:cNvPr>
          <p:cNvSpPr txBox="1">
            <a:spLocks/>
          </p:cNvSpPr>
          <p:nvPr/>
        </p:nvSpPr>
        <p:spPr bwMode="gray">
          <a:xfrm>
            <a:off x="323999" y="746086"/>
            <a:ext cx="20412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</a:rPr>
              <a:t>220</a:t>
            </a:r>
          </a:p>
          <a:p>
            <a:pPr algn="ctr">
              <a:spcAft>
                <a:spcPts val="0"/>
              </a:spcAft>
            </a:pPr>
            <a:r>
              <a:rPr lang="en-US" sz="1000" dirty="0">
                <a:solidFill>
                  <a:schemeClr val="accent4"/>
                </a:solidFill>
              </a:rPr>
              <a:t>Countries &amp; territories served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3C99D902-7B73-4155-88AB-DCE6F963C4B0}"/>
              </a:ext>
            </a:extLst>
          </p:cNvPr>
          <p:cNvSpPr txBox="1">
            <a:spLocks/>
          </p:cNvSpPr>
          <p:nvPr/>
        </p:nvSpPr>
        <p:spPr bwMode="gray">
          <a:xfrm>
            <a:off x="6789599" y="2978086"/>
            <a:ext cx="20304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</a:rPr>
              <a:t>&gt;280</a:t>
            </a:r>
          </a:p>
          <a:p>
            <a:pPr algn="ctr">
              <a:spcAft>
                <a:spcPts val="0"/>
              </a:spcAft>
            </a:pPr>
            <a:r>
              <a:rPr lang="en-US" sz="1000">
                <a:solidFill>
                  <a:schemeClr val="bg1"/>
                </a:solidFill>
              </a:rPr>
              <a:t>Dedicated aircraft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10A1D354-C19F-4D6F-95FD-4D72F0312855}"/>
              </a:ext>
            </a:extLst>
          </p:cNvPr>
          <p:cNvSpPr txBox="1">
            <a:spLocks/>
          </p:cNvSpPr>
          <p:nvPr/>
        </p:nvSpPr>
        <p:spPr bwMode="gray">
          <a:xfrm>
            <a:off x="4627299" y="746086"/>
            <a:ext cx="20412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3200" b="1">
                <a:solidFill>
                  <a:schemeClr val="accent4"/>
                </a:solidFill>
              </a:rPr>
              <a:t>2.7M</a:t>
            </a:r>
            <a:endParaRPr lang="en-US" b="1">
              <a:solidFill>
                <a:schemeClr val="accent4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000">
                <a:solidFill>
                  <a:schemeClr val="accent4"/>
                </a:solidFill>
              </a:rPr>
              <a:t>Customers</a:t>
            </a: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AE52E08E-DA17-46FD-9C6B-FE1C7B669C88}"/>
              </a:ext>
            </a:extLst>
          </p:cNvPr>
          <p:cNvSpPr txBox="1">
            <a:spLocks/>
          </p:cNvSpPr>
          <p:nvPr/>
        </p:nvSpPr>
        <p:spPr bwMode="gray">
          <a:xfrm>
            <a:off x="2475649" y="746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chemeClr val="bg1"/>
                </a:solidFill>
                <a:latin typeface="Delivery" panose="020F0503020204020204" pitchFamily="34" charset="0"/>
                <a:ea typeface="MS PGothic" pitchFamily="34" charset="-128"/>
                <a:cs typeface="Arial" panose="020B0604020202020204" pitchFamily="34" charset="0"/>
              </a:rPr>
              <a:t>3 &amp; 8</a:t>
            </a:r>
          </a:p>
          <a:p>
            <a:pPr algn="ctr">
              <a:spcAft>
                <a:spcPts val="0"/>
              </a:spcAft>
            </a:pPr>
            <a:r>
              <a:rPr lang="es-ES" sz="1000" dirty="0">
                <a:solidFill>
                  <a:schemeClr val="bg1"/>
                </a:solidFill>
                <a:latin typeface="Delivery" panose="020F0503020204020204" pitchFamily="34" charset="0"/>
                <a:ea typeface="MS PGothic" pitchFamily="34" charset="-128"/>
                <a:cs typeface="Arial" panose="020B0604020202020204" pitchFamily="34" charset="0"/>
              </a:rPr>
              <a:t>Global hubs &amp; regional hubs 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1704D975-1FB9-4B42-850A-06DA0D6DF59D}"/>
              </a:ext>
            </a:extLst>
          </p:cNvPr>
          <p:cNvSpPr txBox="1">
            <a:spLocks/>
          </p:cNvSpPr>
          <p:nvPr/>
        </p:nvSpPr>
        <p:spPr bwMode="gray">
          <a:xfrm>
            <a:off x="323999" y="2978086"/>
            <a:ext cx="20304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3200" b="1">
                <a:solidFill>
                  <a:schemeClr val="accent4"/>
                </a:solidFill>
              </a:rPr>
              <a:t>111,000</a:t>
            </a:r>
          </a:p>
          <a:p>
            <a:pPr algn="ctr">
              <a:spcAft>
                <a:spcPts val="0"/>
              </a:spcAft>
            </a:pPr>
            <a:r>
              <a:rPr lang="en-US" sz="1000">
                <a:solidFill>
                  <a:schemeClr val="accent4"/>
                </a:solidFill>
              </a:rPr>
              <a:t>Employees</a:t>
            </a: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22F02C5-304A-48BB-AAC1-5C711B0BC567}"/>
              </a:ext>
            </a:extLst>
          </p:cNvPr>
          <p:cNvSpPr txBox="1">
            <a:spLocks/>
          </p:cNvSpPr>
          <p:nvPr/>
        </p:nvSpPr>
        <p:spPr bwMode="gray">
          <a:xfrm>
            <a:off x="4639715" y="2978086"/>
            <a:ext cx="20304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3200" b="1">
                <a:solidFill>
                  <a:schemeClr val="accent4"/>
                </a:solidFill>
              </a:rPr>
              <a:t>286M</a:t>
            </a:r>
          </a:p>
          <a:p>
            <a:pPr algn="ctr">
              <a:spcAft>
                <a:spcPts val="0"/>
              </a:spcAft>
            </a:pPr>
            <a:r>
              <a:rPr lang="en-US" sz="1000">
                <a:solidFill>
                  <a:schemeClr val="accent4"/>
                </a:solidFill>
              </a:rPr>
              <a:t>Time Definite shipments annually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FAFF5701-52D6-4988-AE7F-5F98BB692E10}"/>
              </a:ext>
            </a:extLst>
          </p:cNvPr>
          <p:cNvSpPr txBox="1">
            <a:spLocks/>
          </p:cNvSpPr>
          <p:nvPr/>
        </p:nvSpPr>
        <p:spPr bwMode="gray">
          <a:xfrm>
            <a:off x="323999" y="1862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3200" b="1">
                <a:solidFill>
                  <a:schemeClr val="bg1"/>
                </a:solidFill>
                <a:latin typeface="Delivery" panose="020F0503020204020204" pitchFamily="34" charset="0"/>
                <a:ea typeface="MS PGothic" pitchFamily="34" charset="-128"/>
                <a:cs typeface="Arial" panose="020B0604020202020204" pitchFamily="34" charset="0"/>
              </a:rPr>
              <a:t>2,200</a:t>
            </a:r>
            <a:endParaRPr lang="fr-FR" b="1">
              <a:solidFill>
                <a:schemeClr val="bg1"/>
              </a:solidFill>
              <a:latin typeface="Delivery" panose="020F0503020204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000">
                <a:solidFill>
                  <a:schemeClr val="bg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</a:rPr>
              <a:t>Flights per day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8A499E95-811A-4555-9AE9-786EBC845016}"/>
              </a:ext>
            </a:extLst>
          </p:cNvPr>
          <p:cNvSpPr txBox="1">
            <a:spLocks/>
          </p:cNvSpPr>
          <p:nvPr/>
        </p:nvSpPr>
        <p:spPr bwMode="gray">
          <a:xfrm>
            <a:off x="2465934" y="2978085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</a:rPr>
              <a:t>37,700</a:t>
            </a:r>
          </a:p>
          <a:p>
            <a:pPr algn="ctr">
              <a:spcAft>
                <a:spcPts val="0"/>
              </a:spcAft>
            </a:pPr>
            <a:r>
              <a:rPr lang="en-US" sz="1000">
                <a:solidFill>
                  <a:schemeClr val="bg1"/>
                </a:solidFill>
              </a:rPr>
              <a:t>Vehicles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454C7ED-5993-44A3-9F40-6B96E62A6615}"/>
              </a:ext>
            </a:extLst>
          </p:cNvPr>
          <p:cNvSpPr txBox="1">
            <a:spLocks/>
          </p:cNvSpPr>
          <p:nvPr/>
        </p:nvSpPr>
        <p:spPr bwMode="gray">
          <a:xfrm>
            <a:off x="2475649" y="1862086"/>
            <a:ext cx="20412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8F5FFBD9-3135-404E-8210-4D790FBFB848}"/>
              </a:ext>
            </a:extLst>
          </p:cNvPr>
          <p:cNvSpPr txBox="1">
            <a:spLocks/>
          </p:cNvSpPr>
          <p:nvPr/>
        </p:nvSpPr>
        <p:spPr bwMode="gray">
          <a:xfrm>
            <a:off x="6778799" y="746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fr-FR" sz="3200" b="1">
                <a:solidFill>
                  <a:schemeClr val="bg1"/>
                </a:solidFill>
                <a:latin typeface="Delivery" panose="020F0503020204020204" pitchFamily="34" charset="0"/>
                <a:ea typeface="MS PGothic" pitchFamily="34" charset="-128"/>
                <a:cs typeface="Arial" panose="020B0604020202020204" pitchFamily="34" charset="0"/>
              </a:rPr>
              <a:t>18.4k</a:t>
            </a:r>
            <a:endParaRPr lang="fr-FR" b="1">
              <a:solidFill>
                <a:schemeClr val="bg1"/>
              </a:solidFill>
              <a:latin typeface="Delivery" panose="020F0503020204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1000">
                <a:solidFill>
                  <a:schemeClr val="bg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</a:rPr>
              <a:t>tons flown per day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681E6662-AAEC-4BC3-81DC-A6457F5971EF}"/>
              </a:ext>
            </a:extLst>
          </p:cNvPr>
          <p:cNvSpPr txBox="1">
            <a:spLocks/>
          </p:cNvSpPr>
          <p:nvPr/>
        </p:nvSpPr>
        <p:spPr bwMode="gray">
          <a:xfrm>
            <a:off x="6789599" y="1862086"/>
            <a:ext cx="20304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3200" b="1">
                <a:solidFill>
                  <a:schemeClr val="accent4"/>
                </a:solidFill>
              </a:rPr>
              <a:t>3,200</a:t>
            </a:r>
          </a:p>
          <a:p>
            <a:pPr algn="ctr">
              <a:spcAft>
                <a:spcPts val="0"/>
              </a:spcAft>
            </a:pPr>
            <a:r>
              <a:rPr lang="en-US" sz="1000">
                <a:solidFill>
                  <a:schemeClr val="accent4"/>
                </a:solidFill>
              </a:rPr>
              <a:t>Facilities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83715F4C-A883-4E0D-A06E-50C62DBBDD92}"/>
              </a:ext>
            </a:extLst>
          </p:cNvPr>
          <p:cNvSpPr txBox="1">
            <a:spLocks/>
          </p:cNvSpPr>
          <p:nvPr/>
        </p:nvSpPr>
        <p:spPr bwMode="gray">
          <a:xfrm>
            <a:off x="4617942" y="1830760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s-ES" sz="3200" b="1" dirty="0">
              <a:solidFill>
                <a:schemeClr val="bg1"/>
              </a:solidFill>
              <a:latin typeface="Delivery" panose="020F0503020204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s-ES" sz="1000" dirty="0">
              <a:solidFill>
                <a:schemeClr val="bg1"/>
              </a:solidFill>
              <a:latin typeface="Delivery" panose="020F0503020204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9D6F3B-A7F2-49A9-9FD3-DF94BFAFE61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850" y="86694"/>
            <a:ext cx="8496300" cy="493712"/>
          </a:xfrm>
        </p:spPr>
        <p:txBody>
          <a:bodyPr vert="horz"/>
          <a:lstStyle/>
          <a:p>
            <a:r>
              <a:rPr lang="en-US" dirty="0"/>
              <a:t>DHL Express today – A global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3A1AD-1DD0-4CD5-878D-6CCB755FF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005" y="1853977"/>
            <a:ext cx="1621677" cy="1024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D2638-D4B9-464A-A300-08021917F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279" y="1847181"/>
            <a:ext cx="184115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269" y="-12069"/>
            <a:ext cx="9157886" cy="515556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DHL Express | Air Freight Conference 2022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8" y="163714"/>
            <a:ext cx="918209" cy="918209"/>
          </a:xfrm>
          <a:prstGeom prst="rect">
            <a:avLst/>
          </a:prstGeom>
        </p:spPr>
      </p:pic>
      <p:sp>
        <p:nvSpPr>
          <p:cNvPr id="10" name="Rectangle 24">
            <a:extLst>
              <a:ext uri="{FF2B5EF4-FFF2-40B4-BE49-F238E27FC236}">
                <a16:creationId xmlns:a16="http://schemas.microsoft.com/office/drawing/2014/main" id="{9F9BE31B-8739-4543-A2C2-194DE862245D}"/>
              </a:ext>
            </a:extLst>
          </p:cNvPr>
          <p:cNvSpPr txBox="1">
            <a:spLocks/>
          </p:cNvSpPr>
          <p:nvPr/>
        </p:nvSpPr>
        <p:spPr bwMode="gray">
          <a:xfrm>
            <a:off x="323999" y="746086"/>
            <a:ext cx="20412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>
                <a:solidFill>
                  <a:schemeClr val="accent4"/>
                </a:solidFill>
              </a:rPr>
              <a:t>Tijdkritische </a:t>
            </a:r>
            <a:r>
              <a:rPr lang="en-US" sz="1800" b="1" dirty="0" err="1">
                <a:solidFill>
                  <a:schemeClr val="accent4"/>
                </a:solidFill>
              </a:rPr>
              <a:t>zendingen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</a:rPr>
              <a:t>en</a:t>
            </a:r>
            <a:r>
              <a:rPr lang="en-US" sz="1800" b="1" dirty="0">
                <a:solidFill>
                  <a:schemeClr val="accent4"/>
                </a:solidFill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</a:rPr>
              <a:t>luchtvracht</a:t>
            </a: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3C99D902-7B73-4155-88AB-DCE6F963C4B0}"/>
              </a:ext>
            </a:extLst>
          </p:cNvPr>
          <p:cNvSpPr txBox="1">
            <a:spLocks/>
          </p:cNvSpPr>
          <p:nvPr/>
        </p:nvSpPr>
        <p:spPr bwMode="gray">
          <a:xfrm>
            <a:off x="6789599" y="2978086"/>
            <a:ext cx="20304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</a:rPr>
              <a:t>1100 ton SAF in 2022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10A1D354-C19F-4D6F-95FD-4D72F0312855}"/>
              </a:ext>
            </a:extLst>
          </p:cNvPr>
          <p:cNvSpPr txBox="1">
            <a:spLocks/>
          </p:cNvSpPr>
          <p:nvPr/>
        </p:nvSpPr>
        <p:spPr bwMode="gray">
          <a:xfrm>
            <a:off x="4627299" y="746086"/>
            <a:ext cx="20412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600" b="1" dirty="0" err="1">
                <a:solidFill>
                  <a:schemeClr val="accent4"/>
                </a:solidFill>
              </a:rPr>
              <a:t>Dagelijks</a:t>
            </a:r>
            <a:r>
              <a:rPr lang="en-US" sz="1600" b="1" dirty="0">
                <a:solidFill>
                  <a:schemeClr val="accent4"/>
                </a:solidFill>
              </a:rPr>
              <a:t> 25.000 </a:t>
            </a:r>
            <a:r>
              <a:rPr lang="en-US" sz="1600" b="1" dirty="0" err="1">
                <a:solidFill>
                  <a:schemeClr val="accent4"/>
                </a:solidFill>
              </a:rPr>
              <a:t>achterliggende</a:t>
            </a:r>
            <a:r>
              <a:rPr lang="en-US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</a:rPr>
              <a:t>bedrijven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AE52E08E-DA17-46FD-9C6B-FE1C7B669C88}"/>
              </a:ext>
            </a:extLst>
          </p:cNvPr>
          <p:cNvSpPr txBox="1">
            <a:spLocks/>
          </p:cNvSpPr>
          <p:nvPr/>
        </p:nvSpPr>
        <p:spPr bwMode="gray">
          <a:xfrm>
            <a:off x="2475649" y="746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72000" tIns="72000" rIns="72000" bIns="72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s-ES" dirty="0" err="1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Technology</a:t>
            </a:r>
            <a:endParaRPr lang="es-ES" dirty="0">
              <a:solidFill>
                <a:schemeClr val="bg1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dirty="0" err="1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Healthcare</a:t>
            </a:r>
            <a:r>
              <a:rPr lang="es-ES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 &amp; </a:t>
            </a:r>
            <a:r>
              <a:rPr lang="es-ES" dirty="0" err="1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Lifescience</a:t>
            </a:r>
            <a:endParaRPr lang="es-ES" dirty="0">
              <a:solidFill>
                <a:schemeClr val="bg1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dirty="0" err="1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Financial</a:t>
            </a:r>
            <a:r>
              <a:rPr lang="es-ES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services</a:t>
            </a:r>
            <a:endParaRPr lang="es-ES" dirty="0">
              <a:solidFill>
                <a:schemeClr val="bg1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dirty="0" err="1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Spareparts</a:t>
            </a:r>
            <a:endParaRPr lang="es-ES" dirty="0">
              <a:solidFill>
                <a:schemeClr val="bg1"/>
              </a:solidFill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1704D975-1FB9-4B42-850A-06DA0D6DF59D}"/>
              </a:ext>
            </a:extLst>
          </p:cNvPr>
          <p:cNvSpPr txBox="1">
            <a:spLocks/>
          </p:cNvSpPr>
          <p:nvPr/>
        </p:nvSpPr>
        <p:spPr bwMode="gray">
          <a:xfrm>
            <a:off x="323999" y="2978086"/>
            <a:ext cx="20304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000" b="1" dirty="0">
                <a:solidFill>
                  <a:schemeClr val="accent4"/>
                </a:solidFill>
              </a:rPr>
              <a:t>3250 </a:t>
            </a:r>
            <a:r>
              <a:rPr lang="en-US" sz="2000" b="1" dirty="0" err="1">
                <a:solidFill>
                  <a:schemeClr val="accent4"/>
                </a:solidFill>
              </a:rPr>
              <a:t>medewerkers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22F02C5-304A-48BB-AAC1-5C711B0BC567}"/>
              </a:ext>
            </a:extLst>
          </p:cNvPr>
          <p:cNvSpPr txBox="1">
            <a:spLocks/>
          </p:cNvSpPr>
          <p:nvPr/>
        </p:nvSpPr>
        <p:spPr bwMode="gray">
          <a:xfrm>
            <a:off x="4639715" y="2978086"/>
            <a:ext cx="20304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chemeClr val="accent4"/>
                </a:solidFill>
              </a:rPr>
              <a:t>Omzet €1,5 </a:t>
            </a:r>
            <a:r>
              <a:rPr lang="en-US" sz="1600" b="1" dirty="0" err="1">
                <a:solidFill>
                  <a:schemeClr val="accent4"/>
                </a:solidFill>
              </a:rPr>
              <a:t>miljard</a:t>
            </a:r>
            <a:r>
              <a:rPr lang="en-US" sz="1600" b="1" dirty="0">
                <a:solidFill>
                  <a:schemeClr val="accent4"/>
                </a:solidFill>
              </a:rPr>
              <a:t> </a:t>
            </a:r>
            <a:r>
              <a:rPr lang="en-US" sz="1600" b="1" dirty="0" err="1">
                <a:solidFill>
                  <a:schemeClr val="accent4"/>
                </a:solidFill>
              </a:rPr>
              <a:t>pj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FAFF5701-52D6-4988-AE7F-5F98BB692E10}"/>
              </a:ext>
            </a:extLst>
          </p:cNvPr>
          <p:cNvSpPr txBox="1">
            <a:spLocks/>
          </p:cNvSpPr>
          <p:nvPr/>
        </p:nvSpPr>
        <p:spPr bwMode="gray">
          <a:xfrm>
            <a:off x="323999" y="1862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8A499E95-811A-4555-9AE9-786EBC845016}"/>
              </a:ext>
            </a:extLst>
          </p:cNvPr>
          <p:cNvSpPr txBox="1">
            <a:spLocks/>
          </p:cNvSpPr>
          <p:nvPr/>
        </p:nvSpPr>
        <p:spPr bwMode="gray">
          <a:xfrm>
            <a:off x="4627300" y="1862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454C7ED-5993-44A3-9F40-6B96E62A6615}"/>
              </a:ext>
            </a:extLst>
          </p:cNvPr>
          <p:cNvSpPr txBox="1">
            <a:spLocks/>
          </p:cNvSpPr>
          <p:nvPr/>
        </p:nvSpPr>
        <p:spPr bwMode="gray">
          <a:xfrm>
            <a:off x="2475649" y="1862086"/>
            <a:ext cx="20412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sz="1800" b="1" dirty="0">
              <a:solidFill>
                <a:schemeClr val="accent4"/>
              </a:solidFill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8F5FFBD9-3135-404E-8210-4D790FBFB848}"/>
              </a:ext>
            </a:extLst>
          </p:cNvPr>
          <p:cNvSpPr txBox="1">
            <a:spLocks/>
          </p:cNvSpPr>
          <p:nvPr/>
        </p:nvSpPr>
        <p:spPr bwMode="gray">
          <a:xfrm>
            <a:off x="6778799" y="746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nl-NL" sz="3200" dirty="0">
                <a:solidFill>
                  <a:schemeClr val="bg1"/>
                </a:solidFill>
                <a:ea typeface="MS PGothic" pitchFamily="34" charset="-128"/>
                <a:cs typeface="Arial" panose="020B0604020202020204" pitchFamily="34" charset="0"/>
              </a:rPr>
              <a:t>Via Schiphol aansluiting op wereldwijde netwerk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681E6662-AAEC-4BC3-81DC-A6457F5971EF}"/>
              </a:ext>
            </a:extLst>
          </p:cNvPr>
          <p:cNvSpPr txBox="1">
            <a:spLocks/>
          </p:cNvSpPr>
          <p:nvPr/>
        </p:nvSpPr>
        <p:spPr bwMode="gray">
          <a:xfrm>
            <a:off x="6789599" y="1862086"/>
            <a:ext cx="2030400" cy="1008000"/>
          </a:xfrm>
          <a:prstGeom prst="rect">
            <a:avLst/>
          </a:prstGeom>
          <a:solidFill>
            <a:schemeClr val="accent3"/>
          </a:solidFill>
        </p:spPr>
        <p:txBody>
          <a:bodyPr vert="horz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n-US" sz="1000" dirty="0">
              <a:solidFill>
                <a:schemeClr val="accent4"/>
              </a:solidFill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83715F4C-A883-4E0D-A06E-50C62DBBDD92}"/>
              </a:ext>
            </a:extLst>
          </p:cNvPr>
          <p:cNvSpPr txBox="1">
            <a:spLocks/>
          </p:cNvSpPr>
          <p:nvPr/>
        </p:nvSpPr>
        <p:spPr bwMode="gray">
          <a:xfrm>
            <a:off x="2475649" y="2978086"/>
            <a:ext cx="2041200" cy="10080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144000" tIns="144000" rIns="144000" bIns="14400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accent4"/>
              </a:buClr>
              <a:buFont typeface="+mj-lt"/>
              <a:buAutoNum type="arabicPeriod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es-ES" sz="1000" dirty="0">
              <a:solidFill>
                <a:schemeClr val="bg1"/>
              </a:solidFill>
              <a:latin typeface="Delivery" panose="020F0503020204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A9D6F3B-A7F2-49A9-9FD3-DF94BFAFE61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850" y="86694"/>
            <a:ext cx="8496300" cy="493712"/>
          </a:xfrm>
        </p:spPr>
        <p:txBody>
          <a:bodyPr vert="horz"/>
          <a:lstStyle/>
          <a:p>
            <a:r>
              <a:rPr lang="en-US" dirty="0"/>
              <a:t>DHL </a:t>
            </a:r>
            <a:r>
              <a:rPr lang="en-US" dirty="0" err="1"/>
              <a:t>Luchtvracht</a:t>
            </a:r>
            <a:r>
              <a:rPr lang="en-US" dirty="0"/>
              <a:t> in Nederland: Express </a:t>
            </a:r>
            <a:r>
              <a:rPr lang="en-US" dirty="0" err="1"/>
              <a:t>en</a:t>
            </a:r>
            <a:r>
              <a:rPr lang="en-US" dirty="0"/>
              <a:t> Global Forwarding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0EBEF3-7965-4747-AB69-F6AAA0E4AE53}"/>
              </a:ext>
            </a:extLst>
          </p:cNvPr>
          <p:cNvSpPr txBox="1"/>
          <p:nvPr/>
        </p:nvSpPr>
        <p:spPr>
          <a:xfrm>
            <a:off x="2483371" y="3034618"/>
            <a:ext cx="2030400" cy="993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chemeClr val="bg1"/>
                </a:solidFill>
              </a:rPr>
              <a:t>DHL </a:t>
            </a:r>
            <a:r>
              <a:rPr lang="en-US" sz="1000" b="1" kern="0" dirty="0" err="1">
                <a:solidFill>
                  <a:schemeClr val="bg1"/>
                </a:solidFill>
              </a:rPr>
              <a:t>investeringen</a:t>
            </a:r>
            <a:r>
              <a:rPr lang="en-US" sz="1000" b="1" kern="0" dirty="0">
                <a:solidFill>
                  <a:schemeClr val="bg1"/>
                </a:solidFill>
              </a:rPr>
              <a:t> op Schiphol</a:t>
            </a:r>
            <a:endParaRPr kumimoji="0" lang="nl-NL" sz="1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16 Mio HUB investments 20-21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100 Mio HUB investment done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kern="0" dirty="0">
                <a:solidFill>
                  <a:schemeClr val="bg1"/>
                </a:solidFill>
              </a:rPr>
              <a:t>100 Mio Hub Investment pending</a:t>
            </a:r>
            <a:endParaRPr kumimoji="0" lang="nl-NL" sz="1200" b="0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5A342D-2FAD-4ACB-A43B-5B37A0646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81760"/>
              </p:ext>
            </p:extLst>
          </p:nvPr>
        </p:nvGraphicFramePr>
        <p:xfrm>
          <a:off x="328673" y="1894826"/>
          <a:ext cx="2028934" cy="978917"/>
        </p:xfrm>
        <a:graphic>
          <a:graphicData uri="http://schemas.openxmlformats.org/drawingml/2006/table">
            <a:tbl>
              <a:tblPr firstRow="1" bandRow="1">
                <a:tableStyleId>{09810C2D-2C2F-4581-8AFF-CD78C2D722A2}</a:tableStyleId>
              </a:tblPr>
              <a:tblGrid>
                <a:gridCol w="1588076">
                  <a:extLst>
                    <a:ext uri="{9D8B030D-6E8A-4147-A177-3AD203B41FA5}">
                      <a16:colId xmlns:a16="http://schemas.microsoft.com/office/drawing/2014/main" val="3354287877"/>
                    </a:ext>
                  </a:extLst>
                </a:gridCol>
                <a:gridCol w="440858">
                  <a:extLst>
                    <a:ext uri="{9D8B030D-6E8A-4147-A177-3AD203B41FA5}">
                      <a16:colId xmlns:a16="http://schemas.microsoft.com/office/drawing/2014/main" val="917001939"/>
                    </a:ext>
                  </a:extLst>
                </a:gridCol>
              </a:tblGrid>
              <a:tr h="149372">
                <a:tc>
                  <a:txBody>
                    <a:bodyPr/>
                    <a:lstStyle/>
                    <a:p>
                      <a:r>
                        <a:rPr lang="nl-NL" sz="800" b="1" dirty="0">
                          <a:solidFill>
                            <a:schemeClr val="bg1"/>
                          </a:solidFill>
                        </a:rPr>
                        <a:t>DHL vluchten Schiphol</a:t>
                      </a:r>
                    </a:p>
                  </a:txBody>
                  <a:tcPr marL="72000" marR="72000" marT="36000" marB="0"/>
                </a:tc>
                <a:tc>
                  <a:txBody>
                    <a:bodyPr/>
                    <a:lstStyle/>
                    <a:p>
                      <a:r>
                        <a:rPr lang="nl-NL" sz="800" b="1" dirty="0">
                          <a:solidFill>
                            <a:schemeClr val="bg1"/>
                          </a:solidFill>
                        </a:rPr>
                        <a:t>1872</a:t>
                      </a:r>
                    </a:p>
                  </a:txBody>
                  <a:tcPr marL="72000" marR="72000" marT="36000" marB="0"/>
                </a:tc>
                <a:extLst>
                  <a:ext uri="{0D108BD9-81ED-4DB2-BD59-A6C34878D82A}">
                    <a16:rowId xmlns:a16="http://schemas.microsoft.com/office/drawing/2014/main" val="1360672649"/>
                  </a:ext>
                </a:extLst>
              </a:tr>
              <a:tr h="149372"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Historische slots</a:t>
                      </a:r>
                    </a:p>
                  </a:txBody>
                  <a:tcPr marL="72000" marR="72000" marT="36000" marB="0"/>
                </a:tc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1517</a:t>
                      </a:r>
                    </a:p>
                  </a:txBody>
                  <a:tcPr marL="72000" marR="72000" marT="36000" marB="0"/>
                </a:tc>
                <a:extLst>
                  <a:ext uri="{0D108BD9-81ED-4DB2-BD59-A6C34878D82A}">
                    <a16:rowId xmlns:a16="http://schemas.microsoft.com/office/drawing/2014/main" val="4050048275"/>
                  </a:ext>
                </a:extLst>
              </a:tr>
              <a:tr h="157562"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Dag slots</a:t>
                      </a:r>
                    </a:p>
                  </a:txBody>
                  <a:tcPr marL="72000" marR="72000" marT="36000" marB="0"/>
                </a:tc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832</a:t>
                      </a:r>
                    </a:p>
                  </a:txBody>
                  <a:tcPr marL="72000" marR="72000" marT="36000" marB="0"/>
                </a:tc>
                <a:extLst>
                  <a:ext uri="{0D108BD9-81ED-4DB2-BD59-A6C34878D82A}">
                    <a16:rowId xmlns:a16="http://schemas.microsoft.com/office/drawing/2014/main" val="774983008"/>
                  </a:ext>
                </a:extLst>
              </a:tr>
              <a:tr h="157562"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Nacht slots</a:t>
                      </a:r>
                    </a:p>
                  </a:txBody>
                  <a:tcPr marL="72000" marR="72000" marT="36000" marB="0"/>
                </a:tc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1040</a:t>
                      </a:r>
                    </a:p>
                  </a:txBody>
                  <a:tcPr marL="72000" marR="72000" marT="36000" marB="0"/>
                </a:tc>
                <a:extLst>
                  <a:ext uri="{0D108BD9-81ED-4DB2-BD59-A6C34878D82A}">
                    <a16:rowId xmlns:a16="http://schemas.microsoft.com/office/drawing/2014/main" val="1184797555"/>
                  </a:ext>
                </a:extLst>
              </a:tr>
              <a:tr h="157562"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Historische nacht slots</a:t>
                      </a:r>
                    </a:p>
                  </a:txBody>
                  <a:tcPr marL="72000" marR="72000" marT="36000" marB="0"/>
                </a:tc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619</a:t>
                      </a:r>
                    </a:p>
                  </a:txBody>
                  <a:tcPr marL="72000" marR="72000" marT="36000" marB="0"/>
                </a:tc>
                <a:extLst>
                  <a:ext uri="{0D108BD9-81ED-4DB2-BD59-A6C34878D82A}">
                    <a16:rowId xmlns:a16="http://schemas.microsoft.com/office/drawing/2014/main" val="322615196"/>
                  </a:ext>
                </a:extLst>
              </a:tr>
              <a:tr h="189317"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Afhankelijk van ad hoc slots</a:t>
                      </a:r>
                    </a:p>
                  </a:txBody>
                  <a:tcPr marL="72000" marR="72000" marT="36000" marB="0"/>
                </a:tc>
                <a:tc>
                  <a:txBody>
                    <a:bodyPr/>
                    <a:lstStyle/>
                    <a:p>
                      <a:r>
                        <a:rPr lang="nl-NL" sz="800" dirty="0">
                          <a:solidFill>
                            <a:schemeClr val="bg1"/>
                          </a:solidFill>
                        </a:rPr>
                        <a:t>421</a:t>
                      </a:r>
                    </a:p>
                  </a:txBody>
                  <a:tcPr marL="72000" marR="72000" marT="36000" marB="0"/>
                </a:tc>
                <a:extLst>
                  <a:ext uri="{0D108BD9-81ED-4DB2-BD59-A6C34878D82A}">
                    <a16:rowId xmlns:a16="http://schemas.microsoft.com/office/drawing/2014/main" val="106150813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2501EB8-B16B-44EA-A61C-ED30B4AEC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732" y="1857939"/>
            <a:ext cx="2041200" cy="101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3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269" y="-12069"/>
            <a:ext cx="9157886" cy="51555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999" y="328483"/>
            <a:ext cx="5319372" cy="597824"/>
          </a:xfrm>
          <a:prstGeom prst="rect">
            <a:avLst/>
          </a:prstGeom>
        </p:spPr>
        <p:txBody>
          <a:bodyPr vert="horz" wrap="square" lIns="0" tIns="10953" rIns="0" bIns="0" rtlCol="0" anchor="b">
            <a:spAutoFit/>
          </a:bodyPr>
          <a:lstStyle/>
          <a:p>
            <a:pPr marL="9525">
              <a:lnSpc>
                <a:spcPct val="109000"/>
              </a:lnSpc>
              <a:spcBef>
                <a:spcPts val="0"/>
              </a:spcBef>
            </a:pPr>
            <a:r>
              <a:rPr lang="nl-NL" sz="3600" spc="4" dirty="0">
                <a:latin typeface="Delivery Cd Light" panose="020F0406020204020204" pitchFamily="34" charset="0"/>
                <a:ea typeface="Delivery Cd Light" panose="020F0406020204020204" pitchFamily="34" charset="0"/>
                <a:cs typeface="Delivery Cd Light" panose="020F0406020204020204" pitchFamily="34" charset="0"/>
              </a:rPr>
              <a:t>Luchtvracht van waarde</a:t>
            </a:r>
            <a:endParaRPr sz="3600" spc="15" dirty="0">
              <a:latin typeface="Delivery Cd Light" panose="020F0406020204020204" pitchFamily="34" charset="0"/>
              <a:ea typeface="Delivery Cd Light" panose="020F0406020204020204" pitchFamily="34" charset="0"/>
              <a:cs typeface="Delivery Cd Light" panose="020F0406020204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livery"/>
                <a:ea typeface="+mn-ea"/>
                <a:cs typeface="+mn-cs"/>
              </a:rPr>
              <a:t>DHL Express | Air Freight Conference 2022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8" y="163714"/>
            <a:ext cx="918209" cy="9182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9165D-9F56-47B6-8EEE-8285A08981EF}"/>
              </a:ext>
            </a:extLst>
          </p:cNvPr>
          <p:cNvSpPr txBox="1"/>
          <p:nvPr/>
        </p:nvSpPr>
        <p:spPr>
          <a:xfrm>
            <a:off x="349080" y="1081922"/>
            <a:ext cx="7329087" cy="25590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/>
                </a:solidFill>
              </a:rPr>
              <a:t>Toegevoegde waarde van express en vracht</a:t>
            </a:r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/>
                </a:solidFill>
              </a:rPr>
              <a:t>Effici</a:t>
            </a:r>
            <a:r>
              <a:rPr lang="az-Cyrl-AZ" sz="2000" dirty="0">
                <a:solidFill>
                  <a:schemeClr val="accent4"/>
                </a:solidFill>
              </a:rPr>
              <a:t>ё</a:t>
            </a:r>
            <a:r>
              <a:rPr lang="nl-NL" sz="2000" dirty="0">
                <a:solidFill>
                  <a:schemeClr val="accent4"/>
                </a:solidFill>
              </a:rPr>
              <a:t>nt gebruik van faciliteiten</a:t>
            </a:r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/>
                </a:solidFill>
              </a:rPr>
              <a:t>Volg de balanced approach</a:t>
            </a:r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/>
                </a:solidFill>
              </a:rPr>
              <a:t>Vracht wordt onevenredig getroffen</a:t>
            </a:r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/>
                </a:solidFill>
              </a:rPr>
              <a:t>Bij reductie zonder onderscheid wordt vracht gediscrimineerd</a:t>
            </a:r>
          </a:p>
          <a:p>
            <a:pPr marL="171450" indent="-171450" algn="l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4"/>
                </a:solidFill>
              </a:rPr>
              <a:t>Luchtvracht is van waarde: samen komen we er uit</a:t>
            </a:r>
          </a:p>
        </p:txBody>
      </p:sp>
    </p:spTree>
    <p:extLst>
      <p:ext uri="{BB962C8B-B14F-4D97-AF65-F5344CB8AC3E}">
        <p14:creationId xmlns:p14="http://schemas.microsoft.com/office/powerpoint/2010/main" val="160710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yMEUY7SCu5bn3ghzDI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xuYe1qxaC7wIS8vtPh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xuYe1qxaC7wIS8vtPhD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b6e8YCdXLpb9wckcSc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zDDC09a53Ko53PO9EPRg"/>
</p:tagLst>
</file>

<file path=ppt/theme/theme1.xml><?xml version="1.0" encoding="utf-8"?>
<a:theme xmlns:a="http://schemas.openxmlformats.org/drawingml/2006/main" name="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5F9AAFB4-877B-43D6-906B-E4E3FD94F981}" vid="{C4253FEE-C69A-4E15-8F84-F102923E5F68}"/>
    </a:ext>
  </a:extLst>
</a:theme>
</file>

<file path=ppt/theme/theme2.xml><?xml version="1.0" encoding="utf-8"?>
<a:theme xmlns:a="http://schemas.openxmlformats.org/drawingml/2006/main" name="1_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5F9AAFB4-877B-43D6-906B-E4E3FD94F981}" vid="{C4253FEE-C69A-4E15-8F84-F102923E5F68}"/>
    </a:ext>
  </a:extLst>
</a:theme>
</file>

<file path=ppt/theme/theme3.xml><?xml version="1.0" encoding="utf-8"?>
<a:theme xmlns:a="http://schemas.openxmlformats.org/drawingml/2006/main" name="2_DHL">
  <a:themeElements>
    <a:clrScheme name="DPDHL_Templat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E485B0AA-FDA7-465A-B4F9-1C96F00663B2}" vid="{BA4EAE46-C68A-4354-BEDF-27A175FF7B7D}"/>
    </a:ext>
  </a:extLst>
</a:theme>
</file>

<file path=ppt/theme/theme4.xml><?xml version="1.0" encoding="utf-8"?>
<a:theme xmlns:a="http://schemas.openxmlformats.org/drawingml/2006/main" name="3_DHL">
  <a:themeElements>
    <a:clrScheme name="DPDHL">
      <a:dk1>
        <a:sysClr val="windowText" lastClr="000000"/>
      </a:dk1>
      <a:lt1>
        <a:sysClr val="window" lastClr="FFFFFF"/>
      </a:lt1>
      <a:dk2>
        <a:srgbClr val="B2B2B2"/>
      </a:dk2>
      <a:lt2>
        <a:srgbClr val="E5E5E5"/>
      </a:lt2>
      <a:accent1>
        <a:srgbClr val="8C8C8C"/>
      </a:accent1>
      <a:accent2>
        <a:srgbClr val="666666"/>
      </a:accent2>
      <a:accent3>
        <a:srgbClr val="FFCC00"/>
      </a:accent3>
      <a:accent4>
        <a:srgbClr val="D40511"/>
      </a:accent4>
      <a:accent5>
        <a:srgbClr val="EBEBEB"/>
      </a:accent5>
      <a:accent6>
        <a:srgbClr val="F2F2F2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t">
        <a:spAutoFit/>
      </a:bodyPr>
      <a:lstStyle>
        <a:defPPr algn="l">
          <a:defRPr sz="1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100% Postyellow">
      <a:srgbClr val="FFCC00"/>
    </a:custClr>
    <a:custClr name="70% Postyellow">
      <a:srgbClr val="FFDB4C"/>
    </a:custClr>
    <a:custClr name="50% Postyellow">
      <a:srgbClr val="FFE57F"/>
    </a:custClr>
    <a:custClr name="30% Postyellow">
      <a:srgbClr val="FFF0B2"/>
    </a:custClr>
    <a:custClr name="20% Postyellow">
      <a:srgbClr val="FFF5CC"/>
    </a:custClr>
    <a:custClr name="None">
      <a:srgbClr val="FFFFFF"/>
    </a:custClr>
    <a:custClr name="Dark Green">
      <a:srgbClr val="007C39"/>
    </a:custClr>
    <a:custClr name="65% Postyellow">
      <a:srgbClr val="FFDE59"/>
    </a:custClr>
    <a:custClr name="None">
      <a:srgbClr val="FFFFFF"/>
    </a:custClr>
    <a:custClr name="None">
      <a:srgbClr val="FFFFFF"/>
    </a:custClr>
    <a:custClr name="Gray 80">
      <a:srgbClr val="333333"/>
    </a:custClr>
    <a:custClr name="Gray 60">
      <a:srgbClr val="666666"/>
    </a:custClr>
    <a:custClr name="Gray 45">
      <a:srgbClr val="8C8C8C"/>
    </a:custClr>
    <a:custClr name="Gray 30">
      <a:srgbClr val="B2B2B2"/>
    </a:custClr>
    <a:custClr name="Gray 20">
      <a:srgbClr val="CCCCCC"/>
    </a:custClr>
    <a:custClr name="Gray 10">
      <a:srgbClr val="E6E6E6"/>
    </a:custClr>
    <a:custClr name="Gray 08">
      <a:srgbClr val="EBEBEB"/>
    </a:custClr>
    <a:custClr name="Gray 05">
      <a:srgbClr val="F2F2F2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.potx" id="{5F9AAFB4-877B-43D6-906B-E4E3FD94F981}" vid="{C4253FEE-C69A-4E15-8F84-F102923E5F68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72E9F3D507349828DFA7A0213CB33" ma:contentTypeVersion="2" ma:contentTypeDescription="Create a new document." ma:contentTypeScope="" ma:versionID="04e533d91e2184a844c1ab35f8201b12">
  <xsd:schema xmlns:xsd="http://www.w3.org/2001/XMLSchema" xmlns:xs="http://www.w3.org/2001/XMLSchema" xmlns:p="http://schemas.microsoft.com/office/2006/metadata/properties" xmlns:ns2="fdb7a8d4-b538-4e99-b358-822b0a58aae7" targetNamespace="http://schemas.microsoft.com/office/2006/metadata/properties" ma:root="true" ma:fieldsID="3e225de950747f33d13d41029b7a043f" ns2:_="">
    <xsd:import namespace="fdb7a8d4-b538-4e99-b358-822b0a58a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a8d4-b538-4e99-b358-822b0a58a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80D7A-A0E5-4A16-A10B-23470AA2BA26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fdb7a8d4-b538-4e99-b358-822b0a58aae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0E26A8-60DE-4653-B520-D21BFDE66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a8d4-b538-4e99-b358-822b0a58a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6DB248-2CC1-4E9D-8E9F-7851B1021C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DHL</Template>
  <TotalTime>0</TotalTime>
  <Words>210</Words>
  <Application>Microsoft Office PowerPoint</Application>
  <PresentationFormat>On-screen Show (16:9)</PresentationFormat>
  <Paragraphs>62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Delivery</vt:lpstr>
      <vt:lpstr>Delivery Cd Black</vt:lpstr>
      <vt:lpstr>Delivery Cd Light</vt:lpstr>
      <vt:lpstr>Symbol</vt:lpstr>
      <vt:lpstr>DHL</vt:lpstr>
      <vt:lpstr>1_DHL</vt:lpstr>
      <vt:lpstr>2_DHL</vt:lpstr>
      <vt:lpstr>3_DHL</vt:lpstr>
      <vt:lpstr>think-cell Slide</vt:lpstr>
      <vt:lpstr>think-cell Folie</vt:lpstr>
      <vt:lpstr>Air freight conference</vt:lpstr>
      <vt:lpstr>DHL Express today – A global overview</vt:lpstr>
      <vt:lpstr>DHL Luchtvracht in Nederland: Express en Global Forwarding</vt:lpstr>
      <vt:lpstr>Luchtvracht van waarde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DHL Express NL Overview</dc:title>
  <dc:creator>franziska.schmid-burgk@dhl.com</dc:creator>
  <cp:lastModifiedBy>Ronald Leunisse (DHL NL)</cp:lastModifiedBy>
  <cp:revision>11</cp:revision>
  <dcterms:created xsi:type="dcterms:W3CDTF">2020-06-04T10:08:57Z</dcterms:created>
  <dcterms:modified xsi:type="dcterms:W3CDTF">2022-10-11T11:21:51Z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0x010100BDD72E9F3D507349828DFA7A0213CB33</vt:lpwstr>
  </property>
  <property fmtid="{D5CDD505-2E9C-101B-9397-08002B2CF9AE}" pid="3" name="IsMyDocuments">
    <vt:bool>true</vt:bool>
  </property>
  <property fmtid="{D5CDD505-2E9C-101B-9397-08002B2CF9AE}" pid="4" name="MSIP_Label_736915f3-2f02-4945-8997-f2963298db46_Enabled">
    <vt:lpwstr>true</vt:lpwstr>
  </property>
  <property fmtid="{D5CDD505-2E9C-101B-9397-08002B2CF9AE}" pid="5" name="MSIP_Label_736915f3-2f02-4945-8997-f2963298db46_SetDate">
    <vt:lpwstr>2022-10-11T11:20:37Z</vt:lpwstr>
  </property>
  <property fmtid="{D5CDD505-2E9C-101B-9397-08002B2CF9AE}" pid="6" name="MSIP_Label_736915f3-2f02-4945-8997-f2963298db46_Method">
    <vt:lpwstr>Standard</vt:lpwstr>
  </property>
  <property fmtid="{D5CDD505-2E9C-101B-9397-08002B2CF9AE}" pid="7" name="MSIP_Label_736915f3-2f02-4945-8997-f2963298db46_Name">
    <vt:lpwstr>Internal</vt:lpwstr>
  </property>
  <property fmtid="{D5CDD505-2E9C-101B-9397-08002B2CF9AE}" pid="8" name="MSIP_Label_736915f3-2f02-4945-8997-f2963298db46_SiteId">
    <vt:lpwstr>cd99fef8-1cd3-4a2a-9bdf-15531181d65e</vt:lpwstr>
  </property>
  <property fmtid="{D5CDD505-2E9C-101B-9397-08002B2CF9AE}" pid="9" name="MSIP_Label_736915f3-2f02-4945-8997-f2963298db46_ActionId">
    <vt:lpwstr>85818bd2-dd82-4566-964a-e377fcc2b3d1</vt:lpwstr>
  </property>
  <property fmtid="{D5CDD505-2E9C-101B-9397-08002B2CF9AE}" pid="10" name="MSIP_Label_736915f3-2f02-4945-8997-f2963298db46_ContentBits">
    <vt:lpwstr>1</vt:lpwstr>
  </property>
</Properties>
</file>